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layfair Displ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regular.fntdata"/><Relationship Id="rId14" Type="http://schemas.openxmlformats.org/officeDocument/2006/relationships/slide" Target="slides/slide10.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PlayfairDisplay-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rIns="91425" tIns="91425">
            <a:noAutofit/>
          </a:bodyPr>
          <a:lstStyle/>
          <a:p>
            <a:pPr lvl="0">
              <a:spcBef>
                <a:spcPts val="0"/>
              </a:spcBef>
              <a:buNone/>
            </a:pPr>
            <a:r>
              <a:rPr lang="en"/>
              <a:t>Roll Call and Voting</a:t>
            </a:r>
          </a:p>
        </p:txBody>
      </p:sp>
      <p:sp>
        <p:nvSpPr>
          <p:cNvPr id="60" name="Shape 60"/>
          <p:cNvSpPr txBox="1"/>
          <p:nvPr>
            <p:ph idx="1" type="subTitle"/>
          </p:nvPr>
        </p:nvSpPr>
        <p:spPr>
          <a:xfrm>
            <a:off x="3096362" y="3266930"/>
            <a:ext cx="2951400" cy="701400"/>
          </a:xfrm>
          <a:prstGeom prst="rect">
            <a:avLst/>
          </a:prstGeom>
        </p:spPr>
        <p:txBody>
          <a:bodyPr anchorCtr="0" anchor="b" bIns="91425" lIns="91425" rIns="91425" tIns="91425">
            <a:noAutofit/>
          </a:bodyPr>
          <a:lstStyle/>
          <a:p>
            <a:pPr lvl="0">
              <a:spcBef>
                <a:spcPts val="0"/>
              </a:spcBef>
              <a:buNone/>
            </a:pPr>
            <a:r>
              <a:rPr lang="en"/>
              <a:t>SDSU Model United Nations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360525"/>
            <a:ext cx="8520600" cy="3616800"/>
          </a:xfrm>
          <a:prstGeom prst="rect">
            <a:avLst/>
          </a:prstGeom>
        </p:spPr>
        <p:txBody>
          <a:bodyPr anchorCtr="0" anchor="b" bIns="91425" lIns="91425" rIns="91425" tIns="91425">
            <a:noAutofit/>
          </a:bodyPr>
          <a:lstStyle/>
          <a:p>
            <a:pPr lvl="0">
              <a:spcBef>
                <a:spcPts val="0"/>
              </a:spcBef>
              <a:buNone/>
            </a:pPr>
            <a:r>
              <a:rPr lang="en"/>
              <a:t>Public Speaking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Roll Call</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Chair will start roll-call (attendance) by calling names of countries in alphabetical order.</a:t>
            </a:r>
          </a:p>
          <a:p>
            <a:pPr lvl="0">
              <a:spcBef>
                <a:spcPts val="0"/>
              </a:spcBef>
              <a:buNone/>
            </a:pPr>
            <a:r>
              <a:rPr lang="en"/>
              <a:t>Example:</a:t>
            </a:r>
          </a:p>
          <a:p>
            <a:pPr indent="0" lvl="0" marL="0" marR="0" rtl="0" algn="l">
              <a:lnSpc>
                <a:spcPct val="115000"/>
              </a:lnSpc>
              <a:spcBef>
                <a:spcPts val="0"/>
              </a:spcBef>
              <a:spcAft>
                <a:spcPts val="1600"/>
              </a:spcAft>
              <a:buNone/>
            </a:pPr>
            <a:r>
              <a:rPr lang="en"/>
              <a:t>Chair: </a:t>
            </a:r>
            <a:r>
              <a:rPr lang="en" sz="1400"/>
              <a:t>All delegates please take your seats. The (General Assembly) is now in formal session. Thank you for attending today’s session. We will discuss (Education in Developing Countries). We will begin by roll call to see which countries are present. (Chair goes through a list and each country responds after it’s name)</a:t>
            </a:r>
          </a:p>
          <a:p>
            <a:pPr indent="0" lvl="0" marL="0" marR="0" rtl="0" algn="l">
              <a:lnSpc>
                <a:spcPct val="115000"/>
              </a:lnSpc>
              <a:spcBef>
                <a:spcPts val="0"/>
              </a:spcBef>
              <a:spcAft>
                <a:spcPts val="1600"/>
              </a:spcAft>
              <a:buNone/>
            </a:pPr>
            <a:r>
              <a:rPr lang="en"/>
              <a:t>Countries: </a:t>
            </a:r>
            <a:r>
              <a:rPr lang="en" sz="1400"/>
              <a:t>Stand up and state “Present and Voting” (If you will vote yay or nay on resolutions) or only “Present” (if you may abstain from voting on resolutions).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391350"/>
            <a:ext cx="8520600" cy="626100"/>
          </a:xfrm>
          <a:prstGeom prst="rect">
            <a:avLst/>
          </a:prstGeom>
        </p:spPr>
        <p:txBody>
          <a:bodyPr anchorCtr="0" anchor="t" bIns="91425" lIns="91425" rIns="91425" tIns="91425">
            <a:noAutofit/>
          </a:bodyPr>
          <a:lstStyle/>
          <a:p>
            <a:pPr lvl="0" rtl="0">
              <a:spcBef>
                <a:spcPts val="0"/>
              </a:spcBef>
              <a:buNone/>
            </a:pPr>
            <a:r>
              <a:rPr lang="en"/>
              <a:t>Roll Call Exercise</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0" marR="0" rtl="0" algn="l">
              <a:lnSpc>
                <a:spcPct val="115000"/>
              </a:lnSpc>
              <a:spcBef>
                <a:spcPts val="0"/>
              </a:spcBef>
              <a:spcAft>
                <a:spcPts val="1600"/>
              </a:spcAft>
              <a:buNone/>
            </a:pPr>
            <a:r>
              <a:t/>
            </a:r>
            <a:endParaRPr/>
          </a:p>
          <a:p>
            <a:pPr indent="0" lvl="0" marL="0" marR="0" rtl="0" algn="l">
              <a:lnSpc>
                <a:spcPct val="115000"/>
              </a:lnSpc>
              <a:spcBef>
                <a:spcPts val="0"/>
              </a:spcBef>
              <a:spcAft>
                <a:spcPts val="1600"/>
              </a:spcAft>
              <a:buNone/>
            </a:pPr>
            <a:r>
              <a:rPr lang="en"/>
              <a:t>Present: If you vote yay, nay or abstain from voting on resolutions.</a:t>
            </a:r>
          </a:p>
          <a:p>
            <a:pPr indent="0" lvl="0" marL="0" marR="0" rtl="0" algn="l">
              <a:lnSpc>
                <a:spcPct val="115000"/>
              </a:lnSpc>
              <a:spcBef>
                <a:spcPts val="0"/>
              </a:spcBef>
              <a:spcAft>
                <a:spcPts val="1600"/>
              </a:spcAft>
              <a:buNone/>
            </a:pPr>
            <a:r>
              <a:t/>
            </a:r>
            <a:endParaRPr/>
          </a:p>
          <a:p>
            <a:pPr indent="0" lvl="0" marL="0" marR="0" rtl="0" algn="l">
              <a:lnSpc>
                <a:spcPct val="115000"/>
              </a:lnSpc>
              <a:spcBef>
                <a:spcPts val="0"/>
              </a:spcBef>
              <a:spcAft>
                <a:spcPts val="1600"/>
              </a:spcAft>
              <a:buNone/>
            </a:pPr>
            <a:r>
              <a:t/>
            </a:r>
            <a:endParaRPr/>
          </a:p>
          <a:p>
            <a:pPr indent="0" lvl="0" marL="0" marR="0" rtl="0" algn="l">
              <a:lnSpc>
                <a:spcPct val="115000"/>
              </a:lnSpc>
              <a:spcBef>
                <a:spcPts val="0"/>
              </a:spcBef>
              <a:spcAft>
                <a:spcPts val="1600"/>
              </a:spcAft>
              <a:buNone/>
            </a:pPr>
            <a:r>
              <a:rPr lang="en"/>
              <a:t>Present and Voting: If you will vote yay or nay on resolutions. Cannot abstain!!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91350"/>
            <a:ext cx="8520600" cy="626100"/>
          </a:xfrm>
          <a:prstGeom prst="rect">
            <a:avLst/>
          </a:prstGeom>
        </p:spPr>
        <p:txBody>
          <a:bodyPr anchorCtr="0" anchor="t" bIns="91425" lIns="91425" rIns="91425" tIns="91425">
            <a:noAutofit/>
          </a:bodyPr>
          <a:lstStyle/>
          <a:p>
            <a:pPr lvl="0" rtl="0">
              <a:spcBef>
                <a:spcPts val="0"/>
              </a:spcBef>
              <a:buNone/>
            </a:pPr>
            <a:r>
              <a:rPr lang="en"/>
              <a:t>Voting</a:t>
            </a:r>
          </a:p>
        </p:txBody>
      </p:sp>
      <p:sp>
        <p:nvSpPr>
          <p:cNvPr id="78" name="Shape 78"/>
          <p:cNvSpPr txBox="1"/>
          <p:nvPr>
            <p:ph idx="1" type="body"/>
          </p:nvPr>
        </p:nvSpPr>
        <p:spPr>
          <a:xfrm>
            <a:off x="311700" y="1152475"/>
            <a:ext cx="8520600" cy="3845400"/>
          </a:xfrm>
          <a:prstGeom prst="rect">
            <a:avLst/>
          </a:prstGeom>
        </p:spPr>
        <p:txBody>
          <a:bodyPr anchorCtr="0" anchor="t" bIns="91425" lIns="91425" rIns="91425" tIns="91425">
            <a:noAutofit/>
          </a:bodyPr>
          <a:lstStyle/>
          <a:p>
            <a:pPr lvl="0">
              <a:spcBef>
                <a:spcPts val="0"/>
              </a:spcBef>
              <a:spcAft>
                <a:spcPts val="0"/>
              </a:spcAft>
              <a:buNone/>
            </a:pPr>
            <a:r>
              <a:rPr lang="en"/>
              <a:t>What do you vote on?</a:t>
            </a:r>
            <a:r>
              <a:rPr lang="en" sz="1100">
                <a:solidFill>
                  <a:srgbClr val="000000"/>
                </a:solidFill>
                <a:latin typeface="Arial"/>
                <a:ea typeface="Arial"/>
                <a:cs typeface="Arial"/>
                <a:sym typeface="Arial"/>
              </a:rPr>
              <a:t>				</a:t>
            </a:r>
          </a:p>
          <a:p>
            <a:pPr lvl="0">
              <a:spcBef>
                <a:spcPts val="0"/>
              </a:spcBef>
              <a:buNone/>
            </a:pPr>
            <a:r>
              <a:rPr lang="en" sz="1400"/>
              <a:t>Setting the agenda, resolutions, amendments, divided clauses, going on a break, adjournment of meeting </a:t>
            </a:r>
          </a:p>
          <a:p>
            <a:pPr lvl="0" rtl="0">
              <a:spcBef>
                <a:spcPts val="0"/>
              </a:spcBef>
              <a:spcAft>
                <a:spcPts val="0"/>
              </a:spcAft>
              <a:buNone/>
            </a:pPr>
            <a:r>
              <a:rPr lang="en"/>
              <a:t>Types of votes:</a:t>
            </a:r>
          </a:p>
          <a:p>
            <a:pPr indent="-304800" lvl="0" marL="457200" rtl="0">
              <a:spcBef>
                <a:spcPts val="0"/>
              </a:spcBef>
              <a:buSzPct val="85714"/>
              <a:buAutoNum type="arabicPeriod"/>
            </a:pPr>
            <a:r>
              <a:rPr lang="en" sz="1400"/>
              <a:t>Acclamation</a:t>
            </a:r>
          </a:p>
          <a:p>
            <a:pPr indent="-298450" lvl="1" marL="914400" rtl="0">
              <a:spcBef>
                <a:spcPts val="0"/>
              </a:spcBef>
              <a:buSzPct val="91666"/>
              <a:buAutoNum type="alphaLcPeriod"/>
            </a:pPr>
            <a:r>
              <a:rPr lang="en" sz="1200"/>
              <a:t>The committee is in consensus as to the contents of the draft. States intending to vote in favor of or abstain on the draft should be in favor of a motion for adoption by acclamation. States considering voting in opposition to the draft should be opposed to this motion.</a:t>
            </a:r>
          </a:p>
          <a:p>
            <a:pPr indent="-304800" lvl="0" marL="457200" rtl="0">
              <a:spcBef>
                <a:spcPts val="0"/>
              </a:spcBef>
              <a:buSzPct val="85714"/>
              <a:buAutoNum type="arabicPeriod"/>
            </a:pPr>
            <a:r>
              <a:rPr lang="en" sz="1400"/>
              <a:t>Placard </a:t>
            </a:r>
            <a:r>
              <a:rPr lang="en" sz="14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				</a:t>
            </a:r>
          </a:p>
          <a:p>
            <a:pPr indent="-298450" lvl="1" marL="914400" rtl="0">
              <a:spcBef>
                <a:spcPts val="0"/>
              </a:spcBef>
              <a:buSzPct val="91666"/>
              <a:buAutoNum type="alphaLcPeriod"/>
            </a:pPr>
            <a:r>
              <a:rPr lang="en" sz="1200"/>
              <a:t>The committee volunteer staff will count placards of Member States when they vote on particular issues and announce the result of the vote.</a:t>
            </a:r>
          </a:p>
          <a:p>
            <a:pPr indent="-304800" lvl="0" marL="457200" rtl="0">
              <a:spcBef>
                <a:spcPts val="0"/>
              </a:spcBef>
              <a:buSzPct val="85714"/>
              <a:buAutoNum type="arabicPeriod"/>
            </a:pPr>
            <a:r>
              <a:rPr lang="en" sz="1400"/>
              <a:t>Roll Call</a:t>
            </a:r>
            <a:r>
              <a:rPr lang="en" sz="14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		</a:t>
            </a:r>
          </a:p>
          <a:p>
            <a:pPr indent="-298450" lvl="1" marL="914400" rtl="0">
              <a:spcBef>
                <a:spcPts val="0"/>
              </a:spcBef>
              <a:buSzPct val="91666"/>
              <a:buAutoNum type="alphaLcPeriod"/>
            </a:pPr>
            <a:r>
              <a:rPr lang="en" sz="1200"/>
              <a:t>A roll call vote occurs only if a Member State requests a roll call vote. The chair reads the roll and each Member State casts its vote aloud when called upon; countries may pass once, but then must vote in the affirmative or negative when asked again (</a:t>
            </a:r>
            <a:r>
              <a:rPr b="1" lang="en" sz="1200"/>
              <a:t>they may not abstain</a:t>
            </a:r>
            <a:r>
              <a:rPr lang="en" sz="1200"/>
              <a:t>). Roll call votes take a long time, and are usually reserved for politically important resolutions or for resolutions on which a very close vote is expected.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91350"/>
            <a:ext cx="8520600" cy="626100"/>
          </a:xfrm>
          <a:prstGeom prst="rect">
            <a:avLst/>
          </a:prstGeom>
        </p:spPr>
        <p:txBody>
          <a:bodyPr anchorCtr="0" anchor="t" bIns="91425" lIns="91425" rIns="91425" tIns="91425">
            <a:noAutofit/>
          </a:bodyPr>
          <a:lstStyle/>
          <a:p>
            <a:pPr lvl="0" rtl="0">
              <a:spcBef>
                <a:spcPts val="0"/>
              </a:spcBef>
              <a:buNone/>
            </a:pPr>
            <a:r>
              <a:rPr lang="en"/>
              <a:t>Voting Exercise</a:t>
            </a:r>
          </a:p>
        </p:txBody>
      </p:sp>
      <p:sp>
        <p:nvSpPr>
          <p:cNvPr id="84" name="Shape 84"/>
          <p:cNvSpPr txBox="1"/>
          <p:nvPr>
            <p:ph idx="1" type="body"/>
          </p:nvPr>
        </p:nvSpPr>
        <p:spPr>
          <a:xfrm>
            <a:off x="311700" y="1152475"/>
            <a:ext cx="8520600" cy="3888600"/>
          </a:xfrm>
          <a:prstGeom prst="rect">
            <a:avLst/>
          </a:prstGeom>
        </p:spPr>
        <p:txBody>
          <a:bodyPr anchorCtr="0" anchor="t" bIns="91425" lIns="91425" rIns="91425" tIns="91425">
            <a:noAutofit/>
          </a:bodyPr>
          <a:lstStyle/>
          <a:p>
            <a:pPr lvl="0" rtl="0">
              <a:spcBef>
                <a:spcPts val="0"/>
              </a:spcBef>
              <a:buNone/>
            </a:pPr>
            <a:r>
              <a:rPr lang="en"/>
              <a:t>By Acclamation Example:</a:t>
            </a:r>
          </a:p>
          <a:p>
            <a:pPr lvl="0" rtl="0">
              <a:lnSpc>
                <a:spcPct val="100000"/>
              </a:lnSpc>
              <a:spcBef>
                <a:spcPts val="0"/>
              </a:spcBef>
              <a:spcAft>
                <a:spcPts val="1000"/>
              </a:spcAft>
              <a:buNone/>
            </a:pPr>
            <a:r>
              <a:rPr lang="en" sz="1400"/>
              <a:t>Chair:</a:t>
            </a:r>
            <a:r>
              <a:rPr lang="en" sz="1100"/>
              <a:t>“Having</a:t>
            </a:r>
            <a:r>
              <a:rPr lang="en" sz="1100">
                <a:solidFill>
                  <a:srgbClr val="000000"/>
                </a:solidFill>
              </a:rPr>
              <a:t> </a:t>
            </a:r>
            <a:r>
              <a:rPr lang="en" sz="1100"/>
              <a:t>moved</a:t>
            </a:r>
            <a:r>
              <a:rPr lang="en" sz="1100">
                <a:solidFill>
                  <a:srgbClr val="000000"/>
                </a:solidFill>
              </a:rPr>
              <a:t> </a:t>
            </a:r>
            <a:r>
              <a:rPr lang="en" sz="1100"/>
              <a:t>to closure, the committee is now in formal voting procedure. We will now consider the two draft resolutions before the committee. [the chair should identify the draft resolution being considered by code number, GA/DR/1/1] The dais has received no requests for amendments to this draft, therefore we will move directly to a vote. Allow me to remind delegates that you must remain seated at all times and there is to be absolutely no further discussion or note passing during these procedures.”[The chair notes a raised placard]			</a:t>
            </a:r>
          </a:p>
          <a:p>
            <a:pPr indent="0" lvl="0" marL="0" marR="0" rtl="0" algn="l">
              <a:lnSpc>
                <a:spcPct val="100000"/>
              </a:lnSpc>
              <a:spcBef>
                <a:spcPts val="0"/>
              </a:spcBef>
              <a:spcAft>
                <a:spcPts val="1000"/>
              </a:spcAft>
              <a:buNone/>
            </a:pPr>
            <a:r>
              <a:rPr lang="en" sz="1400"/>
              <a:t>Chair: </a:t>
            </a:r>
            <a:r>
              <a:rPr lang="en" sz="1100"/>
              <a:t>“Pakistan, to what point do you rise?”</a:t>
            </a:r>
          </a:p>
          <a:p>
            <a:pPr indent="0" lvl="0" marL="0" marR="0" rtl="0" algn="l">
              <a:lnSpc>
                <a:spcPct val="100000"/>
              </a:lnSpc>
              <a:spcBef>
                <a:spcPts val="0"/>
              </a:spcBef>
              <a:spcAft>
                <a:spcPts val="1000"/>
              </a:spcAft>
              <a:buNone/>
            </a:pPr>
            <a:r>
              <a:rPr lang="en" sz="1400"/>
              <a:t>Pakistan: </a:t>
            </a:r>
            <a:r>
              <a:rPr lang="en" sz="1100"/>
              <a:t>“Honorable chair, the Pakistan delegation moves to adopt this resolution by acclamation.”	</a:t>
            </a:r>
          </a:p>
          <a:p>
            <a:pPr indent="0" lvl="0" marL="0" marR="0" rtl="0" algn="l">
              <a:lnSpc>
                <a:spcPct val="100000"/>
              </a:lnSpc>
              <a:spcBef>
                <a:spcPts val="0"/>
              </a:spcBef>
              <a:spcAft>
                <a:spcPts val="1600"/>
              </a:spcAft>
              <a:buNone/>
            </a:pPr>
            <a:r>
              <a:rPr lang="en" sz="1400"/>
              <a:t>Chair: </a:t>
            </a:r>
            <a:r>
              <a:rPr lang="en" sz="1100"/>
              <a:t>“Thank you delegate. That motion is in order. A motion has been made to accept draft resolution GA/DR/1/1 by acclamation. Allow the dais to provide an explanation of this motion before proceeding to a vote: a motion to pass a resolution by acclamation signifies that the committee is in consensus as to the contents of the draft. States intending to vote in favor of or abstain on the draft currently under consideration should generally be in favor of a motion for adoption by acclamation. States considering voting in opposition to the draft under consideration should be opposed to this motion. Is there any opposition to the motion to adopt draft resolution GA/DR/1/1 by acclamation? [no placards] Seeing no opposition, the resolution is adopted by the consensus decision of the committee and becomes GA/Res/1/1.”</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Voting Exercise</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By Acclamation Example:</a:t>
            </a:r>
          </a:p>
          <a:p>
            <a:pPr indent="-228600" lvl="0" marL="457200" rtl="0">
              <a:spcBef>
                <a:spcPts val="0"/>
              </a:spcBef>
              <a:buAutoNum type="arabicPeriod"/>
            </a:pPr>
            <a:r>
              <a:rPr lang="en"/>
              <a:t>All of those Against:</a:t>
            </a:r>
          </a:p>
          <a:p>
            <a:pPr lvl="0">
              <a:spcBef>
                <a:spcPts val="0"/>
              </a:spcBef>
              <a:buNone/>
            </a:pPr>
            <a:r>
              <a:rPr lang="en"/>
              <a:t>If the vote passes, so does the resolution. If the vote fails other voting methods will be used.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Voting Exercise</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By Placard Example:</a:t>
            </a:r>
          </a:p>
          <a:p>
            <a:pPr indent="-228600" lvl="0" marL="457200">
              <a:spcBef>
                <a:spcPts val="0"/>
              </a:spcBef>
              <a:buAutoNum type="arabicPeriod"/>
            </a:pPr>
            <a:r>
              <a:rPr lang="en"/>
              <a:t>All of those in Favor:</a:t>
            </a:r>
          </a:p>
          <a:p>
            <a:pPr indent="-228600" lvl="0" marL="457200">
              <a:spcBef>
                <a:spcPts val="0"/>
              </a:spcBef>
              <a:buAutoNum type="arabicPeriod"/>
            </a:pPr>
            <a:r>
              <a:rPr lang="en"/>
              <a:t>All of those Against:</a:t>
            </a:r>
          </a:p>
          <a:p>
            <a:pPr indent="-228600" lvl="0" marL="457200">
              <a:spcBef>
                <a:spcPts val="0"/>
              </a:spcBef>
              <a:buAutoNum type="arabicPeriod"/>
            </a:pPr>
            <a:r>
              <a:rPr lang="en"/>
              <a:t>Any Abstentions:</a:t>
            </a:r>
          </a:p>
          <a:p>
            <a:pPr lvl="0">
              <a:spcBef>
                <a:spcPts val="0"/>
              </a:spcBef>
              <a:buNone/>
            </a:pPr>
            <a:r>
              <a:rPr lang="en"/>
              <a:t>The Vote (Passes/Fails)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391350"/>
            <a:ext cx="8520600" cy="626100"/>
          </a:xfrm>
          <a:prstGeom prst="rect">
            <a:avLst/>
          </a:prstGeom>
        </p:spPr>
        <p:txBody>
          <a:bodyPr anchorCtr="0" anchor="t" bIns="91425" lIns="91425" rIns="91425" tIns="91425">
            <a:noAutofit/>
          </a:bodyPr>
          <a:lstStyle/>
          <a:p>
            <a:pPr lvl="0" rtl="0">
              <a:spcBef>
                <a:spcPts val="0"/>
              </a:spcBef>
              <a:buNone/>
            </a:pPr>
            <a:r>
              <a:rPr lang="en"/>
              <a:t>Voting Exercise</a:t>
            </a:r>
          </a:p>
        </p:txBody>
      </p:sp>
      <p:sp>
        <p:nvSpPr>
          <p:cNvPr id="102" name="Shape 102"/>
          <p:cNvSpPr txBox="1"/>
          <p:nvPr>
            <p:ph idx="1" type="body"/>
          </p:nvPr>
        </p:nvSpPr>
        <p:spPr>
          <a:xfrm>
            <a:off x="311700" y="1017450"/>
            <a:ext cx="8520600" cy="4023600"/>
          </a:xfrm>
          <a:prstGeom prst="rect">
            <a:avLst/>
          </a:prstGeom>
        </p:spPr>
        <p:txBody>
          <a:bodyPr anchorCtr="0" anchor="t" bIns="91425" lIns="91425" rIns="91425" tIns="91425">
            <a:noAutofit/>
          </a:bodyPr>
          <a:lstStyle/>
          <a:p>
            <a:pPr lvl="0" rtl="0">
              <a:spcBef>
                <a:spcPts val="0"/>
              </a:spcBef>
              <a:buNone/>
            </a:pPr>
            <a:r>
              <a:rPr lang="en"/>
              <a:t>By Roll Call Example:</a:t>
            </a:r>
          </a:p>
          <a:p>
            <a:pPr lvl="0" rtl="0">
              <a:lnSpc>
                <a:spcPct val="100000"/>
              </a:lnSpc>
              <a:spcBef>
                <a:spcPts val="0"/>
              </a:spcBef>
              <a:spcAft>
                <a:spcPts val="1000"/>
              </a:spcAft>
              <a:buNone/>
            </a:pPr>
            <a:r>
              <a:rPr lang="en" sz="1400"/>
              <a:t>Chair:</a:t>
            </a:r>
            <a:r>
              <a:rPr lang="en" sz="1100"/>
              <a:t>“Having</a:t>
            </a:r>
            <a:r>
              <a:rPr lang="en" sz="1100">
                <a:solidFill>
                  <a:srgbClr val="000000"/>
                </a:solidFill>
              </a:rPr>
              <a:t> </a:t>
            </a:r>
            <a:r>
              <a:rPr lang="en" sz="1100"/>
              <a:t>moved</a:t>
            </a:r>
            <a:r>
              <a:rPr lang="en" sz="1100">
                <a:solidFill>
                  <a:srgbClr val="000000"/>
                </a:solidFill>
              </a:rPr>
              <a:t> </a:t>
            </a:r>
            <a:r>
              <a:rPr lang="en" sz="1100"/>
              <a:t>to closure, the committee is now in formal voting procedure. We will now consider the two draft resolutions before the committee. [the chair should identify the draft resolution being considered by code number, GA/DR/1/1] The dais has received no requests for amendments to this draft, therefore we will move directly to a vote. Allow me to remind delegates that you must remain seated at all times and there is to be absolutely no further discussion or note passing during these procedures.”[The chair notes a raised placard]			</a:t>
            </a:r>
          </a:p>
          <a:p>
            <a:pPr indent="0" lvl="0" marL="0" marR="0" rtl="0" algn="l">
              <a:lnSpc>
                <a:spcPct val="100000"/>
              </a:lnSpc>
              <a:spcBef>
                <a:spcPts val="0"/>
              </a:spcBef>
              <a:spcAft>
                <a:spcPts val="1000"/>
              </a:spcAft>
              <a:buNone/>
            </a:pPr>
            <a:r>
              <a:rPr lang="en" sz="1400"/>
              <a:t>Chair: </a:t>
            </a:r>
            <a:r>
              <a:rPr lang="en" sz="1100"/>
              <a:t>“Pakistan, to what point do you rise?”</a:t>
            </a:r>
          </a:p>
          <a:p>
            <a:pPr indent="0" lvl="0" marL="0" marR="0" rtl="0" algn="l">
              <a:lnSpc>
                <a:spcPct val="100000"/>
              </a:lnSpc>
              <a:spcBef>
                <a:spcPts val="0"/>
              </a:spcBef>
              <a:spcAft>
                <a:spcPts val="1000"/>
              </a:spcAft>
              <a:buNone/>
            </a:pPr>
            <a:r>
              <a:rPr lang="en" sz="1400"/>
              <a:t>Pakistan: </a:t>
            </a:r>
            <a:r>
              <a:rPr lang="en" sz="1100"/>
              <a:t>“Honorable chair, the Pakistan delegation moves to vote by roll call.”	</a:t>
            </a:r>
          </a:p>
          <a:p>
            <a:pPr indent="0" lvl="0" marL="0" marR="0" rtl="0" algn="l">
              <a:lnSpc>
                <a:spcPct val="100000"/>
              </a:lnSpc>
              <a:spcBef>
                <a:spcPts val="0"/>
              </a:spcBef>
              <a:spcAft>
                <a:spcPts val="1600"/>
              </a:spcAft>
              <a:buNone/>
            </a:pPr>
            <a:r>
              <a:rPr lang="en" sz="1400"/>
              <a:t>Chair: </a:t>
            </a:r>
            <a:r>
              <a:rPr lang="en" sz="1100"/>
              <a:t>“Thank you delegate. That motion is in order. A motion has been made to vote on draft resolution GA/DR/1/1 by roll call. After being called upon please state if you are in favor, against abstain or pass. If you decide to pass, after you are called upon again you may only vote in favor or against. We will start the roll call.</a:t>
            </a:r>
          </a:p>
          <a:p>
            <a:pPr indent="0" lvl="0" marL="0" marR="0" rtl="0" algn="l">
              <a:lnSpc>
                <a:spcPct val="100000"/>
              </a:lnSpc>
              <a:spcBef>
                <a:spcPts val="0"/>
              </a:spcBef>
              <a:spcAft>
                <a:spcPts val="1600"/>
              </a:spcAft>
              <a:buNone/>
            </a:pPr>
            <a:r>
              <a:rPr lang="en" sz="1400"/>
              <a:t>Chair:</a:t>
            </a:r>
            <a:r>
              <a:rPr lang="en" sz="1200"/>
              <a:t> [</a:t>
            </a:r>
            <a:r>
              <a:rPr lang="en" sz="1100"/>
              <a:t>After all countries present have voted and all votes are counted] “The resolution GA/DR/1/1 passes by a majority/ fails to pass.</a:t>
            </a:r>
          </a:p>
          <a:p>
            <a:pPr indent="0" lvl="0" marL="0" marR="0" rtl="0" algn="ctr">
              <a:lnSpc>
                <a:spcPct val="100000"/>
              </a:lnSpc>
              <a:spcBef>
                <a:spcPts val="0"/>
              </a:spcBef>
              <a:spcAft>
                <a:spcPts val="1600"/>
              </a:spcAft>
              <a:buNone/>
            </a:pPr>
            <a:r>
              <a:rPr lang="en" sz="1100"/>
              <a:t>At this point you can motion to vote again (unlikely) or if out of time motion to end the session. Sometimes sessions end without a resolution passing</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Voting Exercise</a:t>
            </a: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spcAft>
                <a:spcPts val="0"/>
              </a:spcAft>
              <a:buNone/>
            </a:pPr>
            <a:r>
              <a:rPr lang="en"/>
              <a:t>By Roll Call:</a:t>
            </a:r>
          </a:p>
          <a:p>
            <a:pPr lvl="0">
              <a:spcBef>
                <a:spcPts val="0"/>
              </a:spcBef>
              <a:buNone/>
            </a:pPr>
            <a:r>
              <a:rPr lang="en" sz="1400"/>
              <a:t>Member states will be called individually by alphabetical order</a:t>
            </a:r>
          </a:p>
          <a:p>
            <a:pPr lvl="0" rtl="0">
              <a:lnSpc>
                <a:spcPct val="100000"/>
              </a:lnSpc>
              <a:spcBef>
                <a:spcPts val="0"/>
              </a:spcBef>
              <a:spcAft>
                <a:spcPts val="0"/>
              </a:spcAft>
              <a:buNone/>
            </a:pPr>
            <a:r>
              <a:t/>
            </a:r>
            <a:endParaRPr sz="700"/>
          </a:p>
          <a:p>
            <a:pPr lvl="0">
              <a:lnSpc>
                <a:spcPct val="100000"/>
              </a:lnSpc>
              <a:spcBef>
                <a:spcPts val="0"/>
              </a:spcBef>
              <a:spcAft>
                <a:spcPts val="0"/>
              </a:spcAft>
              <a:buNone/>
            </a:pPr>
            <a:r>
              <a:rPr lang="en"/>
              <a:t>Chair: </a:t>
            </a:r>
            <a:r>
              <a:rPr lang="en" sz="1400"/>
              <a:t>(Member State) how do you vote?</a:t>
            </a:r>
          </a:p>
          <a:p>
            <a:pPr lvl="0">
              <a:lnSpc>
                <a:spcPct val="100000"/>
              </a:lnSpc>
              <a:spcBef>
                <a:spcPts val="0"/>
              </a:spcBef>
              <a:spcAft>
                <a:spcPts val="0"/>
              </a:spcAft>
              <a:buNone/>
            </a:pPr>
            <a:r>
              <a:rPr lang="en"/>
              <a:t>Country:</a:t>
            </a:r>
          </a:p>
          <a:p>
            <a:pPr indent="-317500" lvl="0" marL="457200">
              <a:lnSpc>
                <a:spcPct val="100000"/>
              </a:lnSpc>
              <a:spcBef>
                <a:spcPts val="0"/>
              </a:spcBef>
              <a:spcAft>
                <a:spcPts val="0"/>
              </a:spcAft>
              <a:buSzPct val="100000"/>
              <a:buAutoNum type="arabicPeriod"/>
            </a:pPr>
            <a:r>
              <a:rPr lang="en" sz="1400"/>
              <a:t>Yes</a:t>
            </a:r>
          </a:p>
          <a:p>
            <a:pPr indent="-317500" lvl="0" marL="457200">
              <a:lnSpc>
                <a:spcPct val="100000"/>
              </a:lnSpc>
              <a:spcBef>
                <a:spcPts val="0"/>
              </a:spcBef>
              <a:buSzPct val="100000"/>
              <a:buAutoNum type="arabicPeriod"/>
            </a:pPr>
            <a:r>
              <a:rPr lang="en" sz="1400"/>
              <a:t>No</a:t>
            </a:r>
          </a:p>
          <a:p>
            <a:pPr indent="-317500" lvl="0" marL="457200">
              <a:lnSpc>
                <a:spcPct val="100000"/>
              </a:lnSpc>
              <a:spcBef>
                <a:spcPts val="0"/>
              </a:spcBef>
              <a:buSzPct val="100000"/>
              <a:buAutoNum type="arabicPeriod"/>
            </a:pPr>
            <a:r>
              <a:rPr lang="en" sz="1400"/>
              <a:t>Abstain</a:t>
            </a:r>
          </a:p>
          <a:p>
            <a:pPr indent="-317500" lvl="0" marL="457200">
              <a:lnSpc>
                <a:spcPct val="100000"/>
              </a:lnSpc>
              <a:spcBef>
                <a:spcPts val="0"/>
              </a:spcBef>
              <a:buSzPct val="100000"/>
              <a:buAutoNum type="arabicPeriod"/>
            </a:pPr>
            <a:r>
              <a:rPr lang="en" sz="1400"/>
              <a:t>Or Pass</a:t>
            </a:r>
          </a:p>
          <a:p>
            <a:pPr lvl="0">
              <a:spcBef>
                <a:spcPts val="0"/>
              </a:spcBef>
              <a:spcAft>
                <a:spcPts val="0"/>
              </a:spcAft>
              <a:buNone/>
            </a:pPr>
            <a:r>
              <a:t/>
            </a:r>
            <a:endParaRPr sz="700"/>
          </a:p>
          <a:p>
            <a:pPr lvl="0">
              <a:spcBef>
                <a:spcPts val="0"/>
              </a:spcBef>
              <a:buNone/>
            </a:pPr>
            <a:r>
              <a:rPr lang="en"/>
              <a:t>After all are called, the Chair will go back to the countries who passed…</a:t>
            </a:r>
          </a:p>
          <a:p>
            <a:pPr lvl="0">
              <a:spcBef>
                <a:spcPts val="0"/>
              </a:spcBef>
              <a:spcAft>
                <a:spcPts val="0"/>
              </a:spcAft>
              <a:buNone/>
            </a:pPr>
            <a:r>
              <a:rPr lang="en"/>
              <a:t>Chair: </a:t>
            </a:r>
            <a:r>
              <a:rPr lang="en" sz="1400"/>
              <a:t>(Member State) how do you vote?</a:t>
            </a:r>
          </a:p>
          <a:p>
            <a:pPr lvl="0">
              <a:spcBef>
                <a:spcPts val="0"/>
              </a:spcBef>
              <a:buNone/>
            </a:pPr>
            <a:r>
              <a:rPr lang="en"/>
              <a:t>Country:</a:t>
            </a:r>
            <a:r>
              <a:rPr lang="en" sz="1400"/>
              <a:t> Yes or No</a:t>
            </a:r>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