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Lst>
  <p:sldSz cy="5143500" cx="9144000"/>
  <p:notesSz cx="6858000" cy="9144000"/>
  <p:embeddedFontLst>
    <p:embeddedFont>
      <p:font typeface="PT Sans Narrow"/>
      <p:regular r:id="rId12"/>
      <p:bold r:id="rId13"/>
    </p:embeddedFont>
    <p:embeddedFont>
      <p:font typeface="Open Sans"/>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PTSansNarrow-bold.fntdata"/><Relationship Id="rId12" Type="http://schemas.openxmlformats.org/officeDocument/2006/relationships/font" Target="fonts/PTSansNarrow-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OpenSans-bold.fntdata"/><Relationship Id="rId14" Type="http://schemas.openxmlformats.org/officeDocument/2006/relationships/font" Target="fonts/OpenSans-regular.fntdata"/><Relationship Id="rId17" Type="http://schemas.openxmlformats.org/officeDocument/2006/relationships/font" Target="fonts/OpenSans-boldItalic.fntdata"/><Relationship Id="rId16" Type="http://schemas.openxmlformats.org/officeDocument/2006/relationships/font" Target="fonts/OpenSans-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cxnSp>
        <p:nvCxnSpPr>
          <p:cNvPr id="10" name="Shape 10"/>
          <p:cNvCxnSpPr/>
          <p:nvPr/>
        </p:nvCxnSpPr>
        <p:spPr>
          <a:xfrm>
            <a:off x="7007735" y="3176887"/>
            <a:ext cx="562200" cy="0"/>
          </a:xfrm>
          <a:prstGeom prst="straightConnector1">
            <a:avLst/>
          </a:prstGeom>
          <a:noFill/>
          <a:ln cap="flat" cmpd="sng" w="76200">
            <a:solidFill>
              <a:schemeClr val="lt2"/>
            </a:solidFill>
            <a:prstDash val="solid"/>
            <a:round/>
            <a:headEnd len="med" w="med" type="none"/>
            <a:tailEnd len="med" w="med" type="none"/>
          </a:ln>
        </p:spPr>
      </p:cxnSp>
      <p:cxnSp>
        <p:nvCxnSpPr>
          <p:cNvPr id="11" name="Shape 11"/>
          <p:cNvCxnSpPr/>
          <p:nvPr/>
        </p:nvCxnSpPr>
        <p:spPr>
          <a:xfrm>
            <a:off x="1575034" y="3158251"/>
            <a:ext cx="562200" cy="0"/>
          </a:xfrm>
          <a:prstGeom prst="straightConnector1">
            <a:avLst/>
          </a:prstGeom>
          <a:noFill/>
          <a:ln cap="flat" cmpd="sng" w="76200">
            <a:solidFill>
              <a:schemeClr val="lt2"/>
            </a:solidFill>
            <a:prstDash val="solid"/>
            <a:round/>
            <a:headEnd len="med" w="med" type="none"/>
            <a:tailEnd len="med" w="med" type="none"/>
          </a:ln>
        </p:spPr>
      </p:cxnSp>
      <p:grpSp>
        <p:nvGrpSpPr>
          <p:cNvPr id="12" name="Shape 12"/>
          <p:cNvGrpSpPr/>
          <p:nvPr/>
        </p:nvGrpSpPr>
        <p:grpSpPr>
          <a:xfrm>
            <a:off x="1004144" y="1022025"/>
            <a:ext cx="7136667" cy="152400"/>
            <a:chOff x="1346428" y="1011300"/>
            <a:chExt cx="6452100" cy="152400"/>
          </a:xfrm>
        </p:grpSpPr>
        <p:cxnSp>
          <p:nvCxnSpPr>
            <p:cNvPr id="13" name="Shape 13"/>
            <p:cNvCxnSpPr/>
            <p:nvPr/>
          </p:nvCxnSpPr>
          <p:spPr>
            <a:xfrm rot="10800000">
              <a:off x="1346428" y="1011300"/>
              <a:ext cx="6452100" cy="0"/>
            </a:xfrm>
            <a:prstGeom prst="straightConnector1">
              <a:avLst/>
            </a:prstGeom>
            <a:noFill/>
            <a:ln cap="flat" cmpd="sng" w="76200">
              <a:solidFill>
                <a:schemeClr val="accent3"/>
              </a:solidFill>
              <a:prstDash val="solid"/>
              <a:round/>
              <a:headEnd len="med" w="med" type="none"/>
              <a:tailEnd len="med" w="med" type="none"/>
            </a:ln>
          </p:spPr>
        </p:cxnSp>
        <p:cxnSp>
          <p:nvCxnSpPr>
            <p:cNvPr id="14" name="Shape 14"/>
            <p:cNvCxnSpPr/>
            <p:nvPr/>
          </p:nvCxnSpPr>
          <p:spPr>
            <a:xfrm rot="10800000">
              <a:off x="1346428" y="1163700"/>
              <a:ext cx="6452100" cy="0"/>
            </a:xfrm>
            <a:prstGeom prst="straightConnector1">
              <a:avLst/>
            </a:prstGeom>
            <a:noFill/>
            <a:ln cap="flat" cmpd="sng" w="9525">
              <a:solidFill>
                <a:schemeClr val="accent3"/>
              </a:solidFill>
              <a:prstDash val="solid"/>
              <a:round/>
              <a:headEnd len="med" w="med" type="none"/>
              <a:tailEnd len="med" w="med" type="none"/>
            </a:ln>
          </p:spPr>
        </p:cxnSp>
      </p:grpSp>
      <p:grpSp>
        <p:nvGrpSpPr>
          <p:cNvPr id="15" name="Shape 15"/>
          <p:cNvGrpSpPr/>
          <p:nvPr/>
        </p:nvGrpSpPr>
        <p:grpSpPr>
          <a:xfrm>
            <a:off x="1004151" y="3969100"/>
            <a:ext cx="7136667" cy="152400"/>
            <a:chOff x="1346435" y="3969087"/>
            <a:chExt cx="6452100" cy="152400"/>
          </a:xfrm>
        </p:grpSpPr>
        <p:cxnSp>
          <p:nvCxnSpPr>
            <p:cNvPr id="16" name="Shape 16"/>
            <p:cNvCxnSpPr/>
            <p:nvPr/>
          </p:nvCxnSpPr>
          <p:spPr>
            <a:xfrm>
              <a:off x="1346435" y="4121487"/>
              <a:ext cx="6452100" cy="0"/>
            </a:xfrm>
            <a:prstGeom prst="straightConnector1">
              <a:avLst/>
            </a:prstGeom>
            <a:noFill/>
            <a:ln cap="flat" cmpd="sng" w="76200">
              <a:solidFill>
                <a:schemeClr val="accent3"/>
              </a:solidFill>
              <a:prstDash val="solid"/>
              <a:round/>
              <a:headEnd len="med" w="med" type="none"/>
              <a:tailEnd len="med" w="med" type="none"/>
            </a:ln>
          </p:spPr>
        </p:cxnSp>
        <p:cxnSp>
          <p:nvCxnSpPr>
            <p:cNvPr id="17" name="Shape 17"/>
            <p:cNvCxnSpPr/>
            <p:nvPr/>
          </p:nvCxnSpPr>
          <p:spPr>
            <a:xfrm>
              <a:off x="1346435" y="3969087"/>
              <a:ext cx="6452100" cy="0"/>
            </a:xfrm>
            <a:prstGeom prst="straightConnector1">
              <a:avLst/>
            </a:prstGeom>
            <a:noFill/>
            <a:ln cap="flat" cmpd="sng" w="9525">
              <a:solidFill>
                <a:schemeClr val="accent3"/>
              </a:solidFill>
              <a:prstDash val="solid"/>
              <a:round/>
              <a:headEnd len="med" w="med" type="none"/>
              <a:tailEnd len="med" w="med" type="none"/>
            </a:ln>
          </p:spPr>
        </p:cxnSp>
      </p:grpSp>
      <p:sp>
        <p:nvSpPr>
          <p:cNvPr id="18" name="Shape 18"/>
          <p:cNvSpPr txBox="1"/>
          <p:nvPr>
            <p:ph type="ctrTitle"/>
          </p:nvPr>
        </p:nvSpPr>
        <p:spPr>
          <a:xfrm>
            <a:off x="1004150" y="1751764"/>
            <a:ext cx="7136700" cy="1022400"/>
          </a:xfrm>
          <a:prstGeom prst="rect">
            <a:avLst/>
          </a:prstGeom>
        </p:spPr>
        <p:txBody>
          <a:bodyPr anchorCtr="0" anchor="b" bIns="91425" lIns="91425" rIns="91425" tIns="91425"/>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p:txBody>
      </p:sp>
      <p:sp>
        <p:nvSpPr>
          <p:cNvPr id="19" name="Shape 19"/>
          <p:cNvSpPr txBox="1"/>
          <p:nvPr>
            <p:ph idx="1" type="subTitle"/>
          </p:nvPr>
        </p:nvSpPr>
        <p:spPr>
          <a:xfrm>
            <a:off x="2137225" y="2850039"/>
            <a:ext cx="48705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p:txBody>
      </p:sp>
      <p:sp>
        <p:nvSpPr>
          <p:cNvPr id="20" name="Shape 2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5"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7" name="Shape 57"/>
          <p:cNvSpPr txBox="1"/>
          <p:nvPr>
            <p:ph type="title"/>
          </p:nvPr>
        </p:nvSpPr>
        <p:spPr>
          <a:xfrm>
            <a:off x="311700" y="1304850"/>
            <a:ext cx="8520600" cy="1538400"/>
          </a:xfrm>
          <a:prstGeom prst="rect">
            <a:avLst/>
          </a:prstGeom>
        </p:spPr>
        <p:txBody>
          <a:bodyPr anchorCtr="0" anchor="ctr" bIns="91425" lIns="91425" rIns="91425" tIns="91425"/>
          <a:lstStyle>
            <a:lvl1pPr lvl="0" algn="ctr">
              <a:spcBef>
                <a:spcPts val="0"/>
              </a:spcBef>
              <a:buClr>
                <a:schemeClr val="accent3"/>
              </a:buClr>
              <a:buSzPct val="100000"/>
              <a:defRPr sz="13000">
                <a:solidFill>
                  <a:schemeClr val="accent3"/>
                </a:solidFill>
              </a:defRPr>
            </a:lvl1pPr>
            <a:lvl2pPr lvl="1" algn="ctr">
              <a:spcBef>
                <a:spcPts val="0"/>
              </a:spcBef>
              <a:buClr>
                <a:schemeClr val="accent3"/>
              </a:buClr>
              <a:buSzPct val="100000"/>
              <a:defRPr sz="13000">
                <a:solidFill>
                  <a:schemeClr val="accent3"/>
                </a:solidFill>
              </a:defRPr>
            </a:lvl2pPr>
            <a:lvl3pPr lvl="2" algn="ctr">
              <a:spcBef>
                <a:spcPts val="0"/>
              </a:spcBef>
              <a:buClr>
                <a:schemeClr val="accent3"/>
              </a:buClr>
              <a:buSzPct val="100000"/>
              <a:defRPr sz="13000">
                <a:solidFill>
                  <a:schemeClr val="accent3"/>
                </a:solidFill>
              </a:defRPr>
            </a:lvl3pPr>
            <a:lvl4pPr lvl="3" algn="ctr">
              <a:spcBef>
                <a:spcPts val="0"/>
              </a:spcBef>
              <a:buClr>
                <a:schemeClr val="accent3"/>
              </a:buClr>
              <a:buSzPct val="100000"/>
              <a:defRPr sz="13000">
                <a:solidFill>
                  <a:schemeClr val="accent3"/>
                </a:solidFill>
              </a:defRPr>
            </a:lvl4pPr>
            <a:lvl5pPr lvl="4" algn="ctr">
              <a:spcBef>
                <a:spcPts val="0"/>
              </a:spcBef>
              <a:buClr>
                <a:schemeClr val="accent3"/>
              </a:buClr>
              <a:buSzPct val="100000"/>
              <a:defRPr sz="13000">
                <a:solidFill>
                  <a:schemeClr val="accent3"/>
                </a:solidFill>
              </a:defRPr>
            </a:lvl5pPr>
            <a:lvl6pPr lvl="5" algn="ctr">
              <a:spcBef>
                <a:spcPts val="0"/>
              </a:spcBef>
              <a:buClr>
                <a:schemeClr val="accent3"/>
              </a:buClr>
              <a:buSzPct val="100000"/>
              <a:defRPr sz="13000">
                <a:solidFill>
                  <a:schemeClr val="accent3"/>
                </a:solidFill>
              </a:defRPr>
            </a:lvl6pPr>
            <a:lvl7pPr lvl="6" algn="ctr">
              <a:spcBef>
                <a:spcPts val="0"/>
              </a:spcBef>
              <a:buClr>
                <a:schemeClr val="accent3"/>
              </a:buClr>
              <a:buSzPct val="100000"/>
              <a:defRPr sz="13000">
                <a:solidFill>
                  <a:schemeClr val="accent3"/>
                </a:solidFill>
              </a:defRPr>
            </a:lvl7pPr>
            <a:lvl8pPr lvl="7" algn="ctr">
              <a:spcBef>
                <a:spcPts val="0"/>
              </a:spcBef>
              <a:buClr>
                <a:schemeClr val="accent3"/>
              </a:buClr>
              <a:buSzPct val="100000"/>
              <a:defRPr sz="13000">
                <a:solidFill>
                  <a:schemeClr val="accent3"/>
                </a:solidFill>
              </a:defRPr>
            </a:lvl8pPr>
            <a:lvl9pPr lvl="8" algn="ctr">
              <a:spcBef>
                <a:spcPts val="0"/>
              </a:spcBef>
              <a:buClr>
                <a:schemeClr val="accent3"/>
              </a:buClr>
              <a:buSzPct val="100000"/>
              <a:defRPr sz="13000">
                <a:solidFill>
                  <a:schemeClr val="accent3"/>
                </a:solidFill>
              </a:defRPr>
            </a:lvl9pPr>
          </a:lstStyle>
          <a:p/>
        </p:txBody>
      </p:sp>
      <p:sp>
        <p:nvSpPr>
          <p:cNvPr id="58" name="Shape 58"/>
          <p:cNvSpPr txBox="1"/>
          <p:nvPr>
            <p:ph idx="1" type="body"/>
          </p:nvPr>
        </p:nvSpPr>
        <p:spPr>
          <a:xfrm>
            <a:off x="311700" y="2995650"/>
            <a:ext cx="8520600" cy="10716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9" name="Shape 5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0" name="Shape 60"/>
        <p:cNvGrpSpPr/>
        <p:nvPr/>
      </p:nvGrpSpPr>
      <p:grpSpPr>
        <a:xfrm>
          <a:off x="0" y="0"/>
          <a:ext cx="0" cy="0"/>
          <a:chOff x="0" y="0"/>
          <a:chExt cx="0" cy="0"/>
        </a:xfrm>
      </p:grpSpPr>
      <p:sp>
        <p:nvSpPr>
          <p:cNvPr id="61" name="Shape 6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23" name="Shape 23"/>
          <p:cNvSpPr txBox="1"/>
          <p:nvPr>
            <p:ph type="title"/>
          </p:nvPr>
        </p:nvSpPr>
        <p:spPr>
          <a:xfrm>
            <a:off x="311700" y="814800"/>
            <a:ext cx="8571300" cy="942000"/>
          </a:xfrm>
          <a:prstGeom prst="rect">
            <a:avLst/>
          </a:prstGeom>
        </p:spPr>
        <p:txBody>
          <a:bodyPr anchorCtr="0" anchor="ctr"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5"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27" name="Shape 27"/>
          <p:cNvSpPr txBox="1"/>
          <p:nvPr>
            <p:ph type="title"/>
          </p:nvPr>
        </p:nvSpPr>
        <p:spPr>
          <a:xfrm>
            <a:off x="311700" y="445025"/>
            <a:ext cx="8520600" cy="707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 type="body"/>
          </p:nvPr>
        </p:nvSpPr>
        <p:spPr>
          <a:xfrm>
            <a:off x="311700" y="1266325"/>
            <a:ext cx="8520600" cy="330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9" name="Shape 2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30" name="Shape 30"/>
        <p:cNvGrpSpPr/>
        <p:nvPr/>
      </p:nvGrpSpPr>
      <p:grpSpPr>
        <a:xfrm>
          <a:off x="0" y="0"/>
          <a:ext cx="0" cy="0"/>
          <a:chOff x="0" y="0"/>
          <a:chExt cx="0" cy="0"/>
        </a:xfrm>
      </p:grpSpPr>
      <p:sp>
        <p:nvSpPr>
          <p:cNvPr id="31" name="Shape 31"/>
          <p:cNvSpPr txBox="1"/>
          <p:nvPr>
            <p:ph type="title"/>
          </p:nvPr>
        </p:nvSpPr>
        <p:spPr>
          <a:xfrm>
            <a:off x="311700" y="445025"/>
            <a:ext cx="8520600" cy="707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2" name="Shape 32"/>
          <p:cNvSpPr txBox="1"/>
          <p:nvPr>
            <p:ph idx="1" type="body"/>
          </p:nvPr>
        </p:nvSpPr>
        <p:spPr>
          <a:xfrm>
            <a:off x="311700" y="1266175"/>
            <a:ext cx="3999900" cy="33027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3" name="Shape 33"/>
          <p:cNvSpPr txBox="1"/>
          <p:nvPr>
            <p:ph idx="2" type="body"/>
          </p:nvPr>
        </p:nvSpPr>
        <p:spPr>
          <a:xfrm>
            <a:off x="4832400" y="1266175"/>
            <a:ext cx="3999900" cy="33027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5" name="Shape 35"/>
        <p:cNvGrpSpPr/>
        <p:nvPr/>
      </p:nvGrpSpPr>
      <p:grpSpPr>
        <a:xfrm>
          <a:off x="0" y="0"/>
          <a:ext cx="0" cy="0"/>
          <a:chOff x="0" y="0"/>
          <a:chExt cx="0" cy="0"/>
        </a:xfrm>
      </p:grpSpPr>
      <p:sp>
        <p:nvSpPr>
          <p:cNvPr id="36" name="Shape 36"/>
          <p:cNvSpPr txBox="1"/>
          <p:nvPr>
            <p:ph type="title"/>
          </p:nvPr>
        </p:nvSpPr>
        <p:spPr>
          <a:xfrm>
            <a:off x="311700" y="445025"/>
            <a:ext cx="8520600" cy="707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7" name="Shape 3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8" name="Shape 38"/>
        <p:cNvGrpSpPr/>
        <p:nvPr/>
      </p:nvGrpSpPr>
      <p:grpSpPr>
        <a:xfrm>
          <a:off x="0" y="0"/>
          <a:ext cx="0" cy="0"/>
          <a:chOff x="0" y="0"/>
          <a:chExt cx="0" cy="0"/>
        </a:xfrm>
      </p:grpSpPr>
      <p:sp>
        <p:nvSpPr>
          <p:cNvPr id="39" name="Shape 3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0" name="Shape 4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1" name="Shape 4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6"/>
        </a:solidFill>
      </p:bgPr>
    </p:bg>
    <p:spTree>
      <p:nvGrpSpPr>
        <p:cNvPr id="42" name="Shape 42"/>
        <p:cNvGrpSpPr/>
        <p:nvPr/>
      </p:nvGrpSpPr>
      <p:grpSpPr>
        <a:xfrm>
          <a:off x="0" y="0"/>
          <a:ext cx="0" cy="0"/>
          <a:chOff x="0" y="0"/>
          <a:chExt cx="0" cy="0"/>
        </a:xfrm>
      </p:grpSpPr>
      <p:sp>
        <p:nvSpPr>
          <p:cNvPr id="43" name="Shape 43"/>
          <p:cNvSpPr txBox="1"/>
          <p:nvPr>
            <p:ph type="title"/>
          </p:nvPr>
        </p:nvSpPr>
        <p:spPr>
          <a:xfrm>
            <a:off x="490250" y="526350"/>
            <a:ext cx="5613600" cy="4090800"/>
          </a:xfrm>
          <a:prstGeom prst="rect">
            <a:avLst/>
          </a:prstGeom>
        </p:spPr>
        <p:txBody>
          <a:bodyPr anchorCtr="0" anchor="ctr" bIns="91425" lIns="91425" rIns="91425" tIns="91425"/>
          <a:lstStyle>
            <a:lvl1pPr lvl="0">
              <a:spcBef>
                <a:spcPts val="0"/>
              </a:spcBef>
              <a:buClr>
                <a:schemeClr val="dk2"/>
              </a:buClr>
              <a:buSzPct val="100000"/>
              <a:defRPr b="0" sz="5400">
                <a:solidFill>
                  <a:schemeClr val="dk2"/>
                </a:solidFill>
              </a:defRPr>
            </a:lvl1pPr>
            <a:lvl2pPr lvl="1">
              <a:spcBef>
                <a:spcPts val="0"/>
              </a:spcBef>
              <a:buClr>
                <a:schemeClr val="dk2"/>
              </a:buClr>
              <a:buSzPct val="100000"/>
              <a:defRPr b="0" sz="5400">
                <a:solidFill>
                  <a:schemeClr val="dk2"/>
                </a:solidFill>
              </a:defRPr>
            </a:lvl2pPr>
            <a:lvl3pPr lvl="2">
              <a:spcBef>
                <a:spcPts val="0"/>
              </a:spcBef>
              <a:buClr>
                <a:schemeClr val="dk2"/>
              </a:buClr>
              <a:buSzPct val="100000"/>
              <a:defRPr b="0" sz="5400">
                <a:solidFill>
                  <a:schemeClr val="dk2"/>
                </a:solidFill>
              </a:defRPr>
            </a:lvl3pPr>
            <a:lvl4pPr lvl="3">
              <a:spcBef>
                <a:spcPts val="0"/>
              </a:spcBef>
              <a:buClr>
                <a:schemeClr val="dk2"/>
              </a:buClr>
              <a:buSzPct val="100000"/>
              <a:defRPr b="0" sz="5400">
                <a:solidFill>
                  <a:schemeClr val="dk2"/>
                </a:solidFill>
              </a:defRPr>
            </a:lvl4pPr>
            <a:lvl5pPr lvl="4">
              <a:spcBef>
                <a:spcPts val="0"/>
              </a:spcBef>
              <a:buClr>
                <a:schemeClr val="dk2"/>
              </a:buClr>
              <a:buSzPct val="100000"/>
              <a:defRPr b="0" sz="5400">
                <a:solidFill>
                  <a:schemeClr val="dk2"/>
                </a:solidFill>
              </a:defRPr>
            </a:lvl5pPr>
            <a:lvl6pPr lvl="5">
              <a:spcBef>
                <a:spcPts val="0"/>
              </a:spcBef>
              <a:buClr>
                <a:schemeClr val="dk2"/>
              </a:buClr>
              <a:buSzPct val="100000"/>
              <a:defRPr b="0" sz="5400">
                <a:solidFill>
                  <a:schemeClr val="dk2"/>
                </a:solidFill>
              </a:defRPr>
            </a:lvl6pPr>
            <a:lvl7pPr lvl="6">
              <a:spcBef>
                <a:spcPts val="0"/>
              </a:spcBef>
              <a:buClr>
                <a:schemeClr val="dk2"/>
              </a:buClr>
              <a:buSzPct val="100000"/>
              <a:defRPr b="0" sz="5400">
                <a:solidFill>
                  <a:schemeClr val="dk2"/>
                </a:solidFill>
              </a:defRPr>
            </a:lvl7pPr>
            <a:lvl8pPr lvl="7">
              <a:spcBef>
                <a:spcPts val="0"/>
              </a:spcBef>
              <a:buClr>
                <a:schemeClr val="dk2"/>
              </a:buClr>
              <a:buSzPct val="100000"/>
              <a:defRPr b="0" sz="5400">
                <a:solidFill>
                  <a:schemeClr val="dk2"/>
                </a:solidFill>
              </a:defRPr>
            </a:lvl8pPr>
            <a:lvl9pPr lvl="8">
              <a:spcBef>
                <a:spcPts val="0"/>
              </a:spcBef>
              <a:buClr>
                <a:schemeClr val="dk2"/>
              </a:buClr>
              <a:buSzPct val="100000"/>
              <a:defRPr b="0" sz="5400">
                <a:solidFill>
                  <a:schemeClr val="dk2"/>
                </a:solidFill>
              </a:defRPr>
            </a:lvl9pPr>
          </a:lstStyle>
          <a:p/>
        </p:txBody>
      </p:sp>
      <p:sp>
        <p:nvSpPr>
          <p:cNvPr id="44" name="Shape 4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5"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cxnSp>
        <p:nvCxnSpPr>
          <p:cNvPr id="47" name="Shape 47"/>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8" name="Shape 48"/>
          <p:cNvSpPr txBox="1"/>
          <p:nvPr>
            <p:ph type="title"/>
          </p:nvPr>
        </p:nvSpPr>
        <p:spPr>
          <a:xfrm>
            <a:off x="265500" y="1039675"/>
            <a:ext cx="4045200" cy="16758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9" name="Shape 49"/>
          <p:cNvSpPr txBox="1"/>
          <p:nvPr>
            <p:ph idx="1" type="subTitle"/>
          </p:nvPr>
        </p:nvSpPr>
        <p:spPr>
          <a:xfrm>
            <a:off x="265500" y="27268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50" name="Shape 50"/>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51" name="Shape 5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2" name="Shape 52"/>
        <p:cNvGrpSpPr/>
        <p:nvPr/>
      </p:nvGrpSpPr>
      <p:grpSpPr>
        <a:xfrm>
          <a:off x="0" y="0"/>
          <a:ext cx="0" cy="0"/>
          <a:chOff x="0" y="0"/>
          <a:chExt cx="0" cy="0"/>
        </a:xfrm>
      </p:grpSpPr>
      <p:sp>
        <p:nvSpPr>
          <p:cNvPr id="53" name="Shape 53"/>
          <p:cNvSpPr txBox="1"/>
          <p:nvPr>
            <p:ph idx="1" type="body"/>
          </p:nvPr>
        </p:nvSpPr>
        <p:spPr>
          <a:xfrm>
            <a:off x="311700" y="4230725"/>
            <a:ext cx="5998800" cy="598800"/>
          </a:xfrm>
          <a:prstGeom prst="rect">
            <a:avLst/>
          </a:prstGeom>
        </p:spPr>
        <p:txBody>
          <a:bodyPr anchorCtr="0" anchor="ctr" bIns="91425" lIns="91425" rIns="91425" tIns="91425"/>
          <a:lstStyle>
            <a:lvl1pPr lvl="0">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p:txBody>
      </p:sp>
      <p:sp>
        <p:nvSpPr>
          <p:cNvPr id="54" name="Shape 5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707400"/>
          </a:xfrm>
          <a:prstGeom prst="rect">
            <a:avLst/>
          </a:prstGeom>
          <a:noFill/>
          <a:ln>
            <a:noFill/>
          </a:ln>
        </p:spPr>
        <p:txBody>
          <a:bodyPr anchorCtr="0" anchor="t" bIns="91425" lIns="91425" rIns="91425" tIns="91425"/>
          <a:lstStyle>
            <a:lvl1pPr lvl="0">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1pPr>
            <a:lvl2pPr lvl="1">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2pPr>
            <a:lvl3pPr lvl="2">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3pPr>
            <a:lvl4pPr lvl="3">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4pPr>
            <a:lvl5pPr lvl="4">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5pPr>
            <a:lvl6pPr lvl="5">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6pPr>
            <a:lvl7pPr lvl="6">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7pPr>
            <a:lvl8pPr lvl="7">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8pPr>
            <a:lvl9pPr lvl="8">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Shape 7"/>
          <p:cNvSpPr txBox="1"/>
          <p:nvPr>
            <p:ph idx="1" type="body"/>
          </p:nvPr>
        </p:nvSpPr>
        <p:spPr>
          <a:xfrm>
            <a:off x="311700" y="1266325"/>
            <a:ext cx="8520600" cy="33027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Open Sans"/>
              <a:defRPr sz="1800">
                <a:solidFill>
                  <a:schemeClr val="dk2"/>
                </a:solidFill>
                <a:latin typeface="Open Sans"/>
                <a:ea typeface="Open Sans"/>
                <a:cs typeface="Open Sans"/>
                <a:sym typeface="Open Sans"/>
              </a:defRPr>
            </a:lvl1pPr>
            <a:lvl2pPr lvl="1">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2pPr>
            <a:lvl3pPr lvl="2">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3pPr>
            <a:lvl4pPr lvl="3">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4pPr>
            <a:lvl5pPr lvl="4">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5pPr>
            <a:lvl6pPr lvl="5">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6pPr>
            <a:lvl7pPr lvl="6">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7pPr>
            <a:lvl8pPr lvl="7">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8pPr>
            <a:lvl9pPr lvl="8">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latin typeface="Open Sans"/>
                <a:ea typeface="Open Sans"/>
                <a:cs typeface="Open Sans"/>
                <a:sym typeface="Open Sans"/>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ctrTitle"/>
          </p:nvPr>
        </p:nvSpPr>
        <p:spPr>
          <a:xfrm>
            <a:off x="1004150" y="1751764"/>
            <a:ext cx="7136700" cy="1022400"/>
          </a:xfrm>
          <a:prstGeom prst="rect">
            <a:avLst/>
          </a:prstGeom>
        </p:spPr>
        <p:txBody>
          <a:bodyPr anchorCtr="0" anchor="b" bIns="91425" lIns="91425" rIns="91425" tIns="91425">
            <a:noAutofit/>
          </a:bodyPr>
          <a:lstStyle/>
          <a:p>
            <a:pPr lvl="0">
              <a:spcBef>
                <a:spcPts val="0"/>
              </a:spcBef>
              <a:buNone/>
            </a:pPr>
            <a:r>
              <a:rPr lang="en"/>
              <a:t>Caucuses</a:t>
            </a:r>
          </a:p>
        </p:txBody>
      </p:sp>
      <p:sp>
        <p:nvSpPr>
          <p:cNvPr id="67" name="Shape 67"/>
          <p:cNvSpPr txBox="1"/>
          <p:nvPr>
            <p:ph idx="1" type="subTitle"/>
          </p:nvPr>
        </p:nvSpPr>
        <p:spPr>
          <a:xfrm>
            <a:off x="2137225" y="2850039"/>
            <a:ext cx="4870500" cy="792600"/>
          </a:xfrm>
          <a:prstGeom prst="rect">
            <a:avLst/>
          </a:prstGeom>
        </p:spPr>
        <p:txBody>
          <a:bodyPr anchorCtr="0" anchor="t" bIns="91425" lIns="91425" rIns="91425" tIns="91425">
            <a:noAutofit/>
          </a:bodyPr>
          <a:lstStyle/>
          <a:p>
            <a:pPr lvl="0">
              <a:spcBef>
                <a:spcPts val="0"/>
              </a:spcBef>
              <a:buNone/>
            </a:pPr>
            <a:r>
              <a:rPr lang="en"/>
              <a:t>SDSU Model United Nations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What is a Caucus?</a:t>
            </a:r>
          </a:p>
        </p:txBody>
      </p:sp>
      <p:sp>
        <p:nvSpPr>
          <p:cNvPr id="73" name="Shape 73"/>
          <p:cNvSpPr txBox="1"/>
          <p:nvPr>
            <p:ph idx="1" type="body"/>
          </p:nvPr>
        </p:nvSpPr>
        <p:spPr>
          <a:xfrm>
            <a:off x="311700" y="1266325"/>
            <a:ext cx="8520600" cy="3302700"/>
          </a:xfrm>
          <a:prstGeom prst="rect">
            <a:avLst/>
          </a:prstGeom>
        </p:spPr>
        <p:txBody>
          <a:bodyPr anchorCtr="0" anchor="t" bIns="91425" lIns="91425" rIns="91425" tIns="91425">
            <a:noAutofit/>
          </a:bodyPr>
          <a:lstStyle/>
          <a:p>
            <a:pPr lvl="0" rtl="0" algn="ctr">
              <a:spcBef>
                <a:spcPts val="0"/>
              </a:spcBef>
              <a:buNone/>
            </a:pPr>
            <a:r>
              <a:rPr lang="en" sz="3000">
                <a:solidFill>
                  <a:srgbClr val="333333"/>
                </a:solidFill>
                <a:highlight>
                  <a:srgbClr val="FFFFFF"/>
                </a:highlight>
                <a:latin typeface="Georgia"/>
                <a:ea typeface="Georgia"/>
                <a:cs typeface="Georgia"/>
                <a:sym typeface="Georgia"/>
              </a:rPr>
              <a:t>“A break in formal debate in which countries can more easily and informally discuss a topic. There are two types: moderated caucus and unmoderated caucus” - United Nations Association of the United States of America</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Types of Caucuses</a:t>
            </a:r>
          </a:p>
        </p:txBody>
      </p:sp>
      <p:sp>
        <p:nvSpPr>
          <p:cNvPr id="79" name="Shape 79"/>
          <p:cNvSpPr txBox="1"/>
          <p:nvPr>
            <p:ph idx="1" type="body"/>
          </p:nvPr>
        </p:nvSpPr>
        <p:spPr>
          <a:xfrm>
            <a:off x="311700" y="1266175"/>
            <a:ext cx="3999900" cy="3302700"/>
          </a:xfrm>
          <a:prstGeom prst="rect">
            <a:avLst/>
          </a:prstGeom>
        </p:spPr>
        <p:txBody>
          <a:bodyPr anchorCtr="0" anchor="t" bIns="91425" lIns="91425" rIns="91425" tIns="91425">
            <a:noAutofit/>
          </a:bodyPr>
          <a:lstStyle/>
          <a:p>
            <a:pPr lvl="0">
              <a:spcBef>
                <a:spcPts val="0"/>
              </a:spcBef>
              <a:buNone/>
            </a:pPr>
            <a:r>
              <a:rPr lang="en" sz="1800">
                <a:latin typeface="Verdana"/>
                <a:ea typeface="Verdana"/>
                <a:cs typeface="Verdana"/>
                <a:sym typeface="Verdana"/>
              </a:rPr>
              <a:t>Moderated</a:t>
            </a:r>
          </a:p>
          <a:p>
            <a:pPr lvl="0">
              <a:spcBef>
                <a:spcPts val="0"/>
              </a:spcBef>
              <a:buNone/>
            </a:pPr>
            <a:r>
              <a:rPr lang="en" sz="1350">
                <a:solidFill>
                  <a:srgbClr val="333333"/>
                </a:solidFill>
                <a:highlight>
                  <a:srgbClr val="FFFFFF"/>
                </a:highlight>
                <a:latin typeface="Verdana"/>
                <a:ea typeface="Verdana"/>
                <a:cs typeface="Verdana"/>
                <a:sym typeface="Verdana"/>
              </a:rPr>
              <a:t>Delegates remain seated until called upon by the Chair one at a time. They then proceed to speak for a short period of time on a set topic enabling a freer exchange of opinions that wouldn’t be possible in formal debate.</a:t>
            </a:r>
          </a:p>
          <a:p>
            <a:pPr lvl="0">
              <a:spcBef>
                <a:spcPts val="0"/>
              </a:spcBef>
              <a:buNone/>
            </a:pPr>
            <a:r>
              <a:rPr lang="en" sz="1350">
                <a:solidFill>
                  <a:srgbClr val="333333"/>
                </a:solidFill>
                <a:highlight>
                  <a:srgbClr val="FFFFFF"/>
                </a:highlight>
                <a:latin typeface="Verdana"/>
                <a:ea typeface="Verdana"/>
                <a:cs typeface="Verdana"/>
                <a:sym typeface="Verdana"/>
              </a:rPr>
              <a:t>**If moderated you must set a speaking time. Example: 25 minutes with 2 minute speaking time</a:t>
            </a:r>
          </a:p>
          <a:p>
            <a:pPr lvl="0">
              <a:spcBef>
                <a:spcPts val="0"/>
              </a:spcBef>
              <a:buNone/>
            </a:pPr>
            <a:r>
              <a:t/>
            </a:r>
            <a:endParaRPr sz="1350">
              <a:solidFill>
                <a:srgbClr val="333333"/>
              </a:solidFill>
              <a:highlight>
                <a:srgbClr val="FFFFFF"/>
              </a:highlight>
              <a:latin typeface="Verdana"/>
              <a:ea typeface="Verdana"/>
              <a:cs typeface="Verdana"/>
              <a:sym typeface="Verdana"/>
            </a:endParaRPr>
          </a:p>
        </p:txBody>
      </p:sp>
      <p:sp>
        <p:nvSpPr>
          <p:cNvPr id="80" name="Shape 80"/>
          <p:cNvSpPr txBox="1"/>
          <p:nvPr>
            <p:ph idx="2" type="body"/>
          </p:nvPr>
        </p:nvSpPr>
        <p:spPr>
          <a:xfrm>
            <a:off x="4832400" y="1266175"/>
            <a:ext cx="3999900" cy="3302700"/>
          </a:xfrm>
          <a:prstGeom prst="rect">
            <a:avLst/>
          </a:prstGeom>
        </p:spPr>
        <p:txBody>
          <a:bodyPr anchorCtr="0" anchor="t" bIns="91425" lIns="91425" rIns="91425" tIns="91425">
            <a:noAutofit/>
          </a:bodyPr>
          <a:lstStyle/>
          <a:p>
            <a:pPr lvl="0">
              <a:spcBef>
                <a:spcPts val="0"/>
              </a:spcBef>
              <a:buNone/>
            </a:pPr>
            <a:r>
              <a:rPr lang="en" sz="1800">
                <a:latin typeface="Verdana"/>
                <a:ea typeface="Verdana"/>
                <a:cs typeface="Verdana"/>
                <a:sym typeface="Verdana"/>
              </a:rPr>
              <a:t>Unmoderated</a:t>
            </a:r>
          </a:p>
          <a:p>
            <a:pPr lvl="0">
              <a:spcBef>
                <a:spcPts val="0"/>
              </a:spcBef>
              <a:buNone/>
            </a:pPr>
            <a:r>
              <a:rPr lang="en" sz="1350">
                <a:solidFill>
                  <a:srgbClr val="333333"/>
                </a:solidFill>
                <a:highlight>
                  <a:srgbClr val="FFFFFF"/>
                </a:highlight>
                <a:latin typeface="Verdana"/>
                <a:ea typeface="Verdana"/>
                <a:cs typeface="Verdana"/>
                <a:sym typeface="Verdana"/>
              </a:rPr>
              <a:t>Delegates leave their seats for a set amount of time to mingle and speak freely. Enables the free sharing of ideas to an extent not possible in formal debate or even a moderated caucus. Frequently used to sort countries into blocs (official and nonofficial) and to write working papers that will eventually become resolutions.</a:t>
            </a:r>
          </a:p>
          <a:p>
            <a:pPr lvl="0">
              <a:spcBef>
                <a:spcPts val="0"/>
              </a:spcBef>
              <a:buNone/>
            </a:pPr>
            <a:r>
              <a:rPr lang="en" sz="1350">
                <a:solidFill>
                  <a:srgbClr val="333333"/>
                </a:solidFill>
                <a:highlight>
                  <a:srgbClr val="FFFFFF"/>
                </a:highlight>
                <a:latin typeface="Verdana"/>
                <a:ea typeface="Verdana"/>
                <a:cs typeface="Verdana"/>
                <a:sym typeface="Verdana"/>
              </a:rPr>
              <a:t>**If unmoderated you must set a duration. Example:unmoderated caucus for 40 min.</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Tips for effective caucusing (</a:t>
            </a:r>
            <a:r>
              <a:rPr lang="en"/>
              <a:t>1/3)</a:t>
            </a:r>
          </a:p>
        </p:txBody>
      </p:sp>
      <p:sp>
        <p:nvSpPr>
          <p:cNvPr id="86" name="Shape 86"/>
          <p:cNvSpPr txBox="1"/>
          <p:nvPr>
            <p:ph idx="1" type="body"/>
          </p:nvPr>
        </p:nvSpPr>
        <p:spPr>
          <a:xfrm>
            <a:off x="311700" y="1266175"/>
            <a:ext cx="3999900" cy="3302700"/>
          </a:xfrm>
          <a:prstGeom prst="rect">
            <a:avLst/>
          </a:prstGeom>
        </p:spPr>
        <p:txBody>
          <a:bodyPr anchorCtr="0" anchor="t" bIns="91425" lIns="91425" rIns="91425" tIns="91425">
            <a:noAutofit/>
          </a:bodyPr>
          <a:lstStyle/>
          <a:p>
            <a:pPr indent="-314325" lvl="0" marL="647700">
              <a:lnSpc>
                <a:spcPct val="144444"/>
              </a:lnSpc>
              <a:spcBef>
                <a:spcPts val="0"/>
              </a:spcBef>
              <a:spcAft>
                <a:spcPts val="1100"/>
              </a:spcAft>
              <a:buClr>
                <a:srgbClr val="333333"/>
              </a:buClr>
              <a:buSzPct val="96428"/>
              <a:buFont typeface="Georgia"/>
            </a:pPr>
            <a:r>
              <a:rPr b="1" lang="en" sz="1350">
                <a:solidFill>
                  <a:srgbClr val="333333"/>
                </a:solidFill>
                <a:highlight>
                  <a:srgbClr val="FFFFFF"/>
                </a:highlight>
                <a:latin typeface="Georgia"/>
                <a:ea typeface="Georgia"/>
                <a:cs typeface="Georgia"/>
                <a:sym typeface="Georgia"/>
              </a:rPr>
              <a:t>Enter the caucus with a plan in mind</a:t>
            </a:r>
            <a:r>
              <a:rPr lang="en" sz="1350">
                <a:solidFill>
                  <a:srgbClr val="333333"/>
                </a:solidFill>
                <a:highlight>
                  <a:srgbClr val="FFFFFF"/>
                </a:highlight>
                <a:latin typeface="Georgia"/>
                <a:ea typeface="Georgia"/>
                <a:cs typeface="Georgia"/>
                <a:sym typeface="Georgia"/>
              </a:rPr>
              <a:t>: Formulate ideas on what your country would like to see included in a resolution. Decide which clauses you are willing to negotiate on and which you are not.</a:t>
            </a:r>
          </a:p>
          <a:p>
            <a:pPr indent="-314325" lvl="0" marL="647700">
              <a:lnSpc>
                <a:spcPct val="144444"/>
              </a:lnSpc>
              <a:spcBef>
                <a:spcPts val="0"/>
              </a:spcBef>
              <a:spcAft>
                <a:spcPts val="1100"/>
              </a:spcAft>
              <a:buClr>
                <a:srgbClr val="333333"/>
              </a:buClr>
              <a:buSzPct val="96428"/>
              <a:buFont typeface="Georgia"/>
            </a:pPr>
            <a:r>
              <a:rPr b="1" lang="en" sz="1350">
                <a:solidFill>
                  <a:srgbClr val="333333"/>
                </a:solidFill>
                <a:highlight>
                  <a:srgbClr val="FFFFFF"/>
                </a:highlight>
                <a:latin typeface="Georgia"/>
                <a:ea typeface="Georgia"/>
                <a:cs typeface="Georgia"/>
                <a:sym typeface="Georgia"/>
              </a:rPr>
              <a:t>Find delegates in your regional bloc</a:t>
            </a:r>
            <a:r>
              <a:rPr lang="en" sz="1350">
                <a:solidFill>
                  <a:srgbClr val="333333"/>
                </a:solidFill>
                <a:highlight>
                  <a:srgbClr val="FFFFFF"/>
                </a:highlight>
                <a:latin typeface="Georgia"/>
                <a:ea typeface="Georgia"/>
                <a:cs typeface="Georgia"/>
                <a:sym typeface="Georgia"/>
              </a:rPr>
              <a:t>: This is the easiest way to seek out allies. However, if you find that the group you are working with is not meeting your needs, do not be afraid to switch groups.</a:t>
            </a:r>
          </a:p>
          <a:p>
            <a:pPr lvl="0" rtl="0">
              <a:lnSpc>
                <a:spcPct val="144444"/>
              </a:lnSpc>
              <a:spcBef>
                <a:spcPts val="0"/>
              </a:spcBef>
              <a:spcAft>
                <a:spcPts val="1100"/>
              </a:spcAft>
              <a:buNone/>
            </a:pPr>
            <a:r>
              <a:t/>
            </a:r>
            <a:endParaRPr/>
          </a:p>
        </p:txBody>
      </p:sp>
      <p:sp>
        <p:nvSpPr>
          <p:cNvPr id="87" name="Shape 87"/>
          <p:cNvSpPr txBox="1"/>
          <p:nvPr>
            <p:ph idx="2" type="body"/>
          </p:nvPr>
        </p:nvSpPr>
        <p:spPr>
          <a:xfrm>
            <a:off x="4832400" y="1266175"/>
            <a:ext cx="3999900" cy="3302700"/>
          </a:xfrm>
          <a:prstGeom prst="rect">
            <a:avLst/>
          </a:prstGeom>
        </p:spPr>
        <p:txBody>
          <a:bodyPr anchorCtr="0" anchor="t" bIns="91425" lIns="91425" rIns="91425" tIns="91425">
            <a:noAutofit/>
          </a:bodyPr>
          <a:lstStyle/>
          <a:p>
            <a:pPr indent="-314325" lvl="0" marL="647700">
              <a:lnSpc>
                <a:spcPct val="144444"/>
              </a:lnSpc>
              <a:spcBef>
                <a:spcPts val="0"/>
              </a:spcBef>
              <a:spcAft>
                <a:spcPts val="1100"/>
              </a:spcAft>
              <a:buClr>
                <a:srgbClr val="333333"/>
              </a:buClr>
              <a:buSzPct val="96428"/>
              <a:buFont typeface="Georgia"/>
            </a:pPr>
            <a:r>
              <a:rPr b="1" lang="en" sz="1350">
                <a:solidFill>
                  <a:srgbClr val="333333"/>
                </a:solidFill>
                <a:highlight>
                  <a:srgbClr val="FFFFFF"/>
                </a:highlight>
                <a:latin typeface="Georgia"/>
                <a:ea typeface="Georgia"/>
                <a:cs typeface="Georgia"/>
                <a:sym typeface="Georgia"/>
              </a:rPr>
              <a:t>Provide ideas</a:t>
            </a:r>
            <a:r>
              <a:rPr lang="en" sz="1350">
                <a:solidFill>
                  <a:srgbClr val="333333"/>
                </a:solidFill>
                <a:highlight>
                  <a:srgbClr val="FFFFFF"/>
                </a:highlight>
                <a:latin typeface="Georgia"/>
                <a:ea typeface="Georgia"/>
                <a:cs typeface="Georgia"/>
                <a:sym typeface="Georgia"/>
              </a:rPr>
              <a:t>: Tell others what your country is hoping to achieve. If you do not agree with an idea, do not hesitate to say that it is against your country's policy.</a:t>
            </a:r>
          </a:p>
          <a:p>
            <a:pPr indent="-314325" lvl="0" marL="647700">
              <a:lnSpc>
                <a:spcPct val="144444"/>
              </a:lnSpc>
              <a:spcBef>
                <a:spcPts val="0"/>
              </a:spcBef>
              <a:spcAft>
                <a:spcPts val="1100"/>
              </a:spcAft>
              <a:buClr>
                <a:srgbClr val="333333"/>
              </a:buClr>
              <a:buSzPct val="96428"/>
              <a:buFont typeface="Georgia"/>
            </a:pPr>
            <a:r>
              <a:rPr b="1" lang="en" sz="1350">
                <a:solidFill>
                  <a:srgbClr val="333333"/>
                </a:solidFill>
                <a:highlight>
                  <a:srgbClr val="FFFFFF"/>
                </a:highlight>
                <a:latin typeface="Georgia"/>
                <a:ea typeface="Georgia"/>
                <a:cs typeface="Georgia"/>
                <a:sym typeface="Georgia"/>
              </a:rPr>
              <a:t>Negotiate</a:t>
            </a:r>
            <a:r>
              <a:rPr lang="en" sz="1350">
                <a:solidFill>
                  <a:srgbClr val="333333"/>
                </a:solidFill>
                <a:highlight>
                  <a:srgbClr val="FFFFFF"/>
                </a:highlight>
                <a:latin typeface="Georgia"/>
                <a:ea typeface="Georgia"/>
                <a:cs typeface="Georgia"/>
                <a:sym typeface="Georgia"/>
              </a:rPr>
              <a:t>: While it is often necessary to give up something that you want, make sure that you are not giving up anything too important.</a:t>
            </a:r>
          </a:p>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Tips for effective caucusing (2/3)</a:t>
            </a:r>
          </a:p>
        </p:txBody>
      </p:sp>
      <p:sp>
        <p:nvSpPr>
          <p:cNvPr id="93" name="Shape 93"/>
          <p:cNvSpPr txBox="1"/>
          <p:nvPr>
            <p:ph idx="1" type="body"/>
          </p:nvPr>
        </p:nvSpPr>
        <p:spPr>
          <a:xfrm>
            <a:off x="311700" y="1266175"/>
            <a:ext cx="3999900" cy="3302700"/>
          </a:xfrm>
          <a:prstGeom prst="rect">
            <a:avLst/>
          </a:prstGeom>
        </p:spPr>
        <p:txBody>
          <a:bodyPr anchorCtr="0" anchor="t" bIns="91425" lIns="91425" rIns="91425" tIns="91425">
            <a:noAutofit/>
          </a:bodyPr>
          <a:lstStyle/>
          <a:p>
            <a:pPr indent="-314325" lvl="0" marL="647700">
              <a:lnSpc>
                <a:spcPct val="144444"/>
              </a:lnSpc>
              <a:spcBef>
                <a:spcPts val="0"/>
              </a:spcBef>
              <a:spcAft>
                <a:spcPts val="1100"/>
              </a:spcAft>
              <a:buClr>
                <a:srgbClr val="333333"/>
              </a:buClr>
              <a:buSzPct val="96428"/>
              <a:buFont typeface="Georgia"/>
            </a:pPr>
            <a:r>
              <a:rPr b="1" lang="en" sz="1350">
                <a:solidFill>
                  <a:srgbClr val="333333"/>
                </a:solidFill>
                <a:highlight>
                  <a:srgbClr val="FFFFFF"/>
                </a:highlight>
                <a:latin typeface="Georgia"/>
                <a:ea typeface="Georgia"/>
                <a:cs typeface="Georgia"/>
                <a:sym typeface="Georgia"/>
              </a:rPr>
              <a:t>Listen</a:t>
            </a:r>
            <a:r>
              <a:rPr lang="en" sz="1350">
                <a:solidFill>
                  <a:srgbClr val="333333"/>
                </a:solidFill>
                <a:highlight>
                  <a:srgbClr val="FFFFFF"/>
                </a:highlight>
                <a:latin typeface="Georgia"/>
                <a:ea typeface="Georgia"/>
                <a:cs typeface="Georgia"/>
                <a:sym typeface="Georgia"/>
              </a:rPr>
              <a:t>: By listening to what others are saying you will able to build on other people's ideas and add more to the discussion. Listening also shows respect for each delegate in your group.</a:t>
            </a:r>
          </a:p>
          <a:p>
            <a:pPr indent="-314325" lvl="0" marL="647700">
              <a:lnSpc>
                <a:spcPct val="144444"/>
              </a:lnSpc>
              <a:spcBef>
                <a:spcPts val="0"/>
              </a:spcBef>
              <a:spcAft>
                <a:spcPts val="1100"/>
              </a:spcAft>
              <a:buClr>
                <a:srgbClr val="333333"/>
              </a:buClr>
              <a:buSzPct val="96428"/>
              <a:buFont typeface="Georgia"/>
            </a:pPr>
            <a:r>
              <a:rPr b="1" lang="en" sz="1350">
                <a:solidFill>
                  <a:srgbClr val="333333"/>
                </a:solidFill>
                <a:highlight>
                  <a:srgbClr val="FFFFFF"/>
                </a:highlight>
                <a:latin typeface="Georgia"/>
                <a:ea typeface="Georgia"/>
                <a:cs typeface="Georgia"/>
                <a:sym typeface="Georgia"/>
              </a:rPr>
              <a:t>Do not interrupt</a:t>
            </a:r>
            <a:r>
              <a:rPr lang="en" sz="1350">
                <a:solidFill>
                  <a:srgbClr val="333333"/>
                </a:solidFill>
                <a:highlight>
                  <a:srgbClr val="FFFFFF"/>
                </a:highlight>
                <a:latin typeface="Georgia"/>
                <a:ea typeface="Georgia"/>
                <a:cs typeface="Georgia"/>
                <a:sym typeface="Georgia"/>
              </a:rPr>
              <a:t>: Allow other delegates to finish their thoughts rather than interrupting others in the middle of a sentence. It sometimes helps to write down your idea so that you can bring it up when the delegate is finished speaking.</a:t>
            </a:r>
          </a:p>
          <a:p>
            <a:pPr lvl="0">
              <a:spcBef>
                <a:spcPts val="0"/>
              </a:spcBef>
              <a:buNone/>
            </a:pPr>
            <a:r>
              <a:t/>
            </a:r>
            <a:endParaRPr/>
          </a:p>
        </p:txBody>
      </p:sp>
      <p:sp>
        <p:nvSpPr>
          <p:cNvPr id="94" name="Shape 94"/>
          <p:cNvSpPr txBox="1"/>
          <p:nvPr>
            <p:ph idx="2" type="body"/>
          </p:nvPr>
        </p:nvSpPr>
        <p:spPr>
          <a:xfrm>
            <a:off x="4832400" y="1266175"/>
            <a:ext cx="3999900" cy="3302700"/>
          </a:xfrm>
          <a:prstGeom prst="rect">
            <a:avLst/>
          </a:prstGeom>
        </p:spPr>
        <p:txBody>
          <a:bodyPr anchorCtr="0" anchor="t" bIns="91425" lIns="91425" rIns="91425" tIns="91425">
            <a:noAutofit/>
          </a:bodyPr>
          <a:lstStyle/>
          <a:p>
            <a:pPr indent="-314325" lvl="0" marL="647700">
              <a:lnSpc>
                <a:spcPct val="144444"/>
              </a:lnSpc>
              <a:spcBef>
                <a:spcPts val="0"/>
              </a:spcBef>
              <a:spcAft>
                <a:spcPts val="1100"/>
              </a:spcAft>
              <a:buClr>
                <a:srgbClr val="333333"/>
              </a:buClr>
              <a:buSzPct val="96428"/>
              <a:buFont typeface="Georgia"/>
            </a:pPr>
            <a:r>
              <a:rPr b="1" lang="en" sz="1350">
                <a:solidFill>
                  <a:srgbClr val="333333"/>
                </a:solidFill>
                <a:highlight>
                  <a:srgbClr val="FFFFFF"/>
                </a:highlight>
                <a:latin typeface="Georgia"/>
                <a:ea typeface="Georgia"/>
                <a:cs typeface="Georgia"/>
                <a:sym typeface="Georgia"/>
              </a:rPr>
              <a:t>Record ideas</a:t>
            </a:r>
            <a:r>
              <a:rPr lang="en" sz="1350">
                <a:solidFill>
                  <a:srgbClr val="333333"/>
                </a:solidFill>
                <a:highlight>
                  <a:srgbClr val="FFFFFF"/>
                </a:highlight>
                <a:latin typeface="Georgia"/>
                <a:ea typeface="Georgia"/>
                <a:cs typeface="Georgia"/>
                <a:sym typeface="Georgia"/>
              </a:rPr>
              <a:t>: Start to formulate a resolution in writing. Rather than waiting until the last minute, begin recording fellow delegates' ideas right away.</a:t>
            </a:r>
          </a:p>
          <a:p>
            <a:pPr indent="-314325" lvl="0" marL="647700">
              <a:lnSpc>
                <a:spcPct val="144444"/>
              </a:lnSpc>
              <a:spcBef>
                <a:spcPts val="0"/>
              </a:spcBef>
              <a:spcAft>
                <a:spcPts val="1100"/>
              </a:spcAft>
              <a:buClr>
                <a:srgbClr val="333333"/>
              </a:buClr>
              <a:buSzPct val="96428"/>
              <a:buFont typeface="Georgia"/>
            </a:pPr>
            <a:r>
              <a:rPr b="1" lang="en" sz="1350">
                <a:solidFill>
                  <a:srgbClr val="333333"/>
                </a:solidFill>
                <a:highlight>
                  <a:srgbClr val="FFFFFF"/>
                </a:highlight>
                <a:latin typeface="Georgia"/>
                <a:ea typeface="Georgia"/>
                <a:cs typeface="Georgia"/>
                <a:sym typeface="Georgia"/>
              </a:rPr>
              <a:t>Be resourceful</a:t>
            </a:r>
            <a:r>
              <a:rPr lang="en" sz="1350">
                <a:solidFill>
                  <a:srgbClr val="333333"/>
                </a:solidFill>
                <a:highlight>
                  <a:srgbClr val="FFFFFF"/>
                </a:highlight>
                <a:latin typeface="Georgia"/>
                <a:ea typeface="Georgia"/>
                <a:cs typeface="Georgia"/>
                <a:sym typeface="Georgia"/>
              </a:rPr>
              <a:t>: By providing fellow delegates with resolution text, maps or information as they need it, you will show that you are valuable to the group.</a:t>
            </a:r>
          </a:p>
          <a:p>
            <a:pPr lv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Tips for effective caucusing (3/3)</a:t>
            </a:r>
          </a:p>
        </p:txBody>
      </p:sp>
      <p:sp>
        <p:nvSpPr>
          <p:cNvPr id="100" name="Shape 100"/>
          <p:cNvSpPr txBox="1"/>
          <p:nvPr>
            <p:ph idx="1" type="body"/>
          </p:nvPr>
        </p:nvSpPr>
        <p:spPr>
          <a:xfrm>
            <a:off x="311700" y="1266175"/>
            <a:ext cx="3999900" cy="3302700"/>
          </a:xfrm>
          <a:prstGeom prst="rect">
            <a:avLst/>
          </a:prstGeom>
        </p:spPr>
        <p:txBody>
          <a:bodyPr anchorCtr="0" anchor="t" bIns="91425" lIns="91425" rIns="91425" tIns="91425">
            <a:noAutofit/>
          </a:bodyPr>
          <a:lstStyle/>
          <a:p>
            <a:pPr indent="-314325" lvl="0" marL="647700">
              <a:lnSpc>
                <a:spcPct val="144444"/>
              </a:lnSpc>
              <a:spcBef>
                <a:spcPts val="0"/>
              </a:spcBef>
              <a:spcAft>
                <a:spcPts val="1100"/>
              </a:spcAft>
              <a:buClr>
                <a:srgbClr val="333333"/>
              </a:buClr>
              <a:buSzPct val="96428"/>
              <a:buFont typeface="Georgia"/>
            </a:pPr>
            <a:r>
              <a:rPr b="1" lang="en" sz="1350">
                <a:solidFill>
                  <a:srgbClr val="333333"/>
                </a:solidFill>
                <a:highlight>
                  <a:srgbClr val="FFFFFF"/>
                </a:highlight>
                <a:latin typeface="Georgia"/>
                <a:ea typeface="Georgia"/>
                <a:cs typeface="Georgia"/>
                <a:sym typeface="Georgia"/>
              </a:rPr>
              <a:t>Use time effectively</a:t>
            </a:r>
            <a:r>
              <a:rPr lang="en" sz="1350">
                <a:solidFill>
                  <a:srgbClr val="333333"/>
                </a:solidFill>
                <a:highlight>
                  <a:srgbClr val="FFFFFF"/>
                </a:highlight>
                <a:latin typeface="Georgia"/>
                <a:ea typeface="Georgia"/>
                <a:cs typeface="Georgia"/>
                <a:sym typeface="Georgia"/>
              </a:rPr>
              <a:t>: Make sure you have enough time to hear everyone's ideas so that you can discuss them during formal debate. Try not to waste time arguing over small details that do not seriously affect the draft resolution.</a:t>
            </a:r>
          </a:p>
          <a:p>
            <a:pPr lvl="0">
              <a:spcBef>
                <a:spcPts val="0"/>
              </a:spcBef>
              <a:buNone/>
            </a:pPr>
            <a:r>
              <a:t/>
            </a:r>
            <a:endParaRPr/>
          </a:p>
        </p:txBody>
      </p:sp>
      <p:sp>
        <p:nvSpPr>
          <p:cNvPr id="101" name="Shape 101"/>
          <p:cNvSpPr txBox="1"/>
          <p:nvPr>
            <p:ph idx="2" type="body"/>
          </p:nvPr>
        </p:nvSpPr>
        <p:spPr>
          <a:xfrm>
            <a:off x="4832400" y="1266175"/>
            <a:ext cx="3999900" cy="3302700"/>
          </a:xfrm>
          <a:prstGeom prst="rect">
            <a:avLst/>
          </a:prstGeom>
        </p:spPr>
        <p:txBody>
          <a:bodyPr anchorCtr="0" anchor="t" bIns="91425" lIns="91425" rIns="91425" tIns="91425">
            <a:noAutofit/>
          </a:bodyPr>
          <a:lstStyle/>
          <a:p>
            <a:pPr indent="-314325" lvl="0" marL="647700">
              <a:lnSpc>
                <a:spcPct val="144444"/>
              </a:lnSpc>
              <a:spcBef>
                <a:spcPts val="0"/>
              </a:spcBef>
              <a:spcAft>
                <a:spcPts val="1100"/>
              </a:spcAft>
              <a:buClr>
                <a:srgbClr val="333333"/>
              </a:buClr>
              <a:buSzPct val="96428"/>
              <a:buFont typeface="Georgia"/>
            </a:pPr>
            <a:r>
              <a:rPr b="1" lang="en" sz="1350">
                <a:solidFill>
                  <a:srgbClr val="333333"/>
                </a:solidFill>
                <a:highlight>
                  <a:srgbClr val="FFFFFF"/>
                </a:highlight>
                <a:latin typeface="Georgia"/>
                <a:ea typeface="Georgia"/>
                <a:cs typeface="Georgia"/>
                <a:sym typeface="Georgia"/>
              </a:rPr>
              <a:t>Provide constructive critique</a:t>
            </a:r>
            <a:r>
              <a:rPr lang="en" sz="1350">
                <a:solidFill>
                  <a:srgbClr val="333333"/>
                </a:solidFill>
                <a:highlight>
                  <a:srgbClr val="FFFFFF"/>
                </a:highlight>
                <a:latin typeface="Georgia"/>
                <a:ea typeface="Georgia"/>
                <a:cs typeface="Georgia"/>
                <a:sym typeface="Georgia"/>
              </a:rPr>
              <a:t>: Rather than negatively criticizing another delegate, focus on providing constructive critique. If you dislike an idea, try to offer an alternative. Critique ideas, not people.</a:t>
            </a:r>
          </a:p>
          <a:p>
            <a:pPr lv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Time for an exercise...</a:t>
            </a:r>
          </a:p>
        </p:txBody>
      </p:sp>
      <p:sp>
        <p:nvSpPr>
          <p:cNvPr id="107" name="Shape 107"/>
          <p:cNvSpPr txBox="1"/>
          <p:nvPr>
            <p:ph idx="1" type="body"/>
          </p:nvPr>
        </p:nvSpPr>
        <p:spPr>
          <a:xfrm>
            <a:off x="311700" y="1266175"/>
            <a:ext cx="3999900" cy="3302700"/>
          </a:xfrm>
          <a:prstGeom prst="rect">
            <a:avLst/>
          </a:prstGeom>
        </p:spPr>
        <p:txBody>
          <a:bodyPr anchorCtr="0" anchor="t" bIns="91425" lIns="91425" rIns="91425" tIns="91425">
            <a:noAutofit/>
          </a:bodyPr>
          <a:lstStyle/>
          <a:p>
            <a:pPr lvl="0">
              <a:spcBef>
                <a:spcPts val="0"/>
              </a:spcBef>
              <a:buNone/>
            </a:pPr>
            <a:r>
              <a:rPr lang="en"/>
              <a:t>Chair: Any motions on the floor? [after seeing any placards] (Country) to what point do you rise?</a:t>
            </a:r>
          </a:p>
          <a:p>
            <a:pPr lvl="0">
              <a:spcBef>
                <a:spcPts val="0"/>
              </a:spcBef>
              <a:buNone/>
            </a:pPr>
            <a:r>
              <a:rPr lang="en"/>
              <a:t>Country: Thank you Honorable Chair and fellow delegates. The delegation of (Country) moves for a moderated caucus of (minutes) with an individual speaking time of (minutes).</a:t>
            </a:r>
          </a:p>
          <a:p>
            <a:pPr lvl="0">
              <a:spcBef>
                <a:spcPts val="0"/>
              </a:spcBef>
              <a:buNone/>
            </a:pPr>
            <a:r>
              <a:rPr lang="en"/>
              <a:t>Chair: That motion is in order. Are there any more motions on the floor at this time?</a:t>
            </a:r>
          </a:p>
          <a:p>
            <a:pPr lvl="0">
              <a:spcBef>
                <a:spcPts val="0"/>
              </a:spcBef>
              <a:buNone/>
            </a:pPr>
            <a:r>
              <a:rPr lang="en"/>
              <a:t>[repeat if another motion]</a:t>
            </a:r>
          </a:p>
          <a:p>
            <a:pPr lvl="0">
              <a:spcBef>
                <a:spcPts val="0"/>
              </a:spcBef>
              <a:buNone/>
            </a:pPr>
            <a:r>
              <a:rPr lang="en"/>
              <a:t>[Vote]</a:t>
            </a:r>
          </a:p>
        </p:txBody>
      </p:sp>
      <p:sp>
        <p:nvSpPr>
          <p:cNvPr id="108" name="Shape 108"/>
          <p:cNvSpPr txBox="1"/>
          <p:nvPr>
            <p:ph idx="2" type="body"/>
          </p:nvPr>
        </p:nvSpPr>
        <p:spPr>
          <a:xfrm>
            <a:off x="4832400" y="1266175"/>
            <a:ext cx="3999900" cy="3302700"/>
          </a:xfrm>
          <a:prstGeom prst="rect">
            <a:avLst/>
          </a:prstGeom>
        </p:spPr>
        <p:txBody>
          <a:bodyPr anchorCtr="0" anchor="t" bIns="91425" lIns="91425" rIns="91425" tIns="91425">
            <a:noAutofit/>
          </a:bodyPr>
          <a:lstStyle/>
          <a:p>
            <a:pPr lvl="0">
              <a:spcBef>
                <a:spcPts val="0"/>
              </a:spcBef>
              <a:buNone/>
            </a:pPr>
            <a:r>
              <a:rPr lang="en"/>
              <a:t>Chair: Any motions on the floor? [after seeing any placards] (Country) to what point do you rise?</a:t>
            </a:r>
          </a:p>
          <a:p>
            <a:pPr lvl="0">
              <a:spcBef>
                <a:spcPts val="0"/>
              </a:spcBef>
              <a:buNone/>
            </a:pPr>
            <a:r>
              <a:rPr lang="en"/>
              <a:t>Country: Thank you Honorable Chair and fellow delegates. The delegation of (Country) moves for an unmoderated caucus for (minutes).</a:t>
            </a:r>
          </a:p>
          <a:p>
            <a:pPr lvl="0">
              <a:spcBef>
                <a:spcPts val="0"/>
              </a:spcBef>
              <a:buNone/>
            </a:pPr>
            <a:r>
              <a:rPr lang="en"/>
              <a:t>Chair: That motion is in order. Are there any more motions on the floor at this time?</a:t>
            </a:r>
          </a:p>
          <a:p>
            <a:pPr lvl="0">
              <a:spcBef>
                <a:spcPts val="0"/>
              </a:spcBef>
              <a:buNone/>
            </a:pPr>
            <a:r>
              <a:rPr lang="en"/>
              <a:t>[repeat if another motion]</a:t>
            </a:r>
          </a:p>
          <a:p>
            <a:pPr lvl="0">
              <a:spcBef>
                <a:spcPts val="0"/>
              </a:spcBef>
              <a:buNone/>
            </a:pPr>
            <a:r>
              <a:rPr lang="en"/>
              <a:t>[Vote]</a:t>
            </a:r>
          </a:p>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